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14"/>
  </p:notesMasterIdLst>
  <p:sldIdLst>
    <p:sldId id="256" r:id="rId4"/>
    <p:sldId id="258" r:id="rId5"/>
    <p:sldId id="259" r:id="rId6"/>
    <p:sldId id="263" r:id="rId7"/>
    <p:sldId id="264" r:id="rId8"/>
    <p:sldId id="257" r:id="rId9"/>
    <p:sldId id="265" r:id="rId10"/>
    <p:sldId id="262" r:id="rId11"/>
    <p:sldId id="260"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14" autoAdjust="0"/>
  </p:normalViewPr>
  <p:slideViewPr>
    <p:cSldViewPr>
      <p:cViewPr varScale="1">
        <p:scale>
          <a:sx n="72" d="100"/>
          <a:sy n="72" d="100"/>
        </p:scale>
        <p:origin x="1762"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839F8-0194-44F0-8574-00DC0112F985}" type="datetimeFigureOut">
              <a:rPr lang="en-GB" smtClean="0"/>
              <a:t>26/03/2017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15926-50AB-40DF-8DEE-A158113C98FA}" type="slidenum">
              <a:rPr lang="en-GB" smtClean="0"/>
              <a:t>‹#›</a:t>
            </a:fld>
            <a:endParaRPr lang="en-GB"/>
          </a:p>
        </p:txBody>
      </p:sp>
    </p:spTree>
    <p:extLst>
      <p:ext uri="{BB962C8B-B14F-4D97-AF65-F5344CB8AC3E}">
        <p14:creationId xmlns:p14="http://schemas.microsoft.com/office/powerpoint/2010/main" val="41030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15926-50AB-40DF-8DEE-A158113C98FA}" type="slidenum">
              <a:rPr lang="en-GB" smtClean="0"/>
              <a:t>1</a:t>
            </a:fld>
            <a:endParaRPr lang="en-GB"/>
          </a:p>
        </p:txBody>
      </p:sp>
    </p:spTree>
    <p:extLst>
      <p:ext uri="{BB962C8B-B14F-4D97-AF65-F5344CB8AC3E}">
        <p14:creationId xmlns:p14="http://schemas.microsoft.com/office/powerpoint/2010/main" val="103665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err="1"/>
              <a:t>Next</a:t>
            </a:r>
            <a:r>
              <a:rPr lang="fr-CH" dirty="0"/>
              <a:t> 15 </a:t>
            </a:r>
            <a:r>
              <a:rPr lang="fr-CH" dirty="0" err="1"/>
              <a:t>yrs</a:t>
            </a:r>
            <a:r>
              <a:rPr lang="fr-CH" dirty="0"/>
              <a:t> of </a:t>
            </a:r>
            <a:r>
              <a:rPr lang="fr-CH" dirty="0" err="1"/>
              <a:t>investment</a:t>
            </a:r>
            <a:r>
              <a:rPr lang="fr-CH" dirty="0"/>
              <a:t> </a:t>
            </a:r>
            <a:r>
              <a:rPr lang="fr-CH" dirty="0" err="1"/>
              <a:t>will</a:t>
            </a:r>
            <a:r>
              <a:rPr lang="fr-CH" dirty="0"/>
              <a:t> </a:t>
            </a:r>
            <a:r>
              <a:rPr lang="fr-CH" dirty="0" err="1"/>
              <a:t>be</a:t>
            </a:r>
            <a:r>
              <a:rPr lang="fr-CH" dirty="0"/>
              <a:t> </a:t>
            </a:r>
            <a:r>
              <a:rPr lang="fr-CH" dirty="0" err="1"/>
              <a:t>critical</a:t>
            </a:r>
            <a:r>
              <a:rPr lang="fr-CH" dirty="0"/>
              <a:t>: </a:t>
            </a:r>
            <a:r>
              <a:rPr lang="fr-CH" dirty="0" err="1"/>
              <a:t>expected</a:t>
            </a:r>
            <a:r>
              <a:rPr lang="fr-CH" dirty="0"/>
              <a:t> </a:t>
            </a:r>
            <a:r>
              <a:rPr lang="fr-CH" dirty="0" err="1"/>
              <a:t>investments</a:t>
            </a:r>
            <a:r>
              <a:rPr lang="fr-CH" dirty="0"/>
              <a:t> in infrastructure </a:t>
            </a:r>
            <a:r>
              <a:rPr lang="fr-CH" dirty="0" err="1"/>
              <a:t>expected</a:t>
            </a:r>
            <a:r>
              <a:rPr lang="fr-CH" dirty="0"/>
              <a:t> to total 89 trillion – 5% more </a:t>
            </a:r>
            <a:r>
              <a:rPr lang="fr-CH" dirty="0" err="1"/>
              <a:t>needed</a:t>
            </a:r>
            <a:r>
              <a:rPr lang="fr-CH" dirty="0"/>
              <a:t> to </a:t>
            </a:r>
            <a:r>
              <a:rPr lang="fr-CH" dirty="0" err="1"/>
              <a:t>make</a:t>
            </a:r>
            <a:r>
              <a:rPr lang="fr-CH" dirty="0"/>
              <a:t> </a:t>
            </a:r>
            <a:r>
              <a:rPr lang="fr-CH" dirty="0" err="1"/>
              <a:t>it</a:t>
            </a:r>
            <a:r>
              <a:rPr lang="fr-CH" dirty="0"/>
              <a:t> </a:t>
            </a:r>
            <a:r>
              <a:rPr lang="fr-CH" dirty="0" err="1"/>
              <a:t>sustainable</a:t>
            </a:r>
            <a:r>
              <a:rPr lang="fr-CH" dirty="0"/>
              <a:t> &amp; </a:t>
            </a:r>
            <a:r>
              <a:rPr lang="fr-CH" dirty="0" err="1"/>
              <a:t>resilient</a:t>
            </a:r>
            <a:r>
              <a:rPr lang="fr-CH" dirty="0"/>
              <a:t> (Global Commission on</a:t>
            </a:r>
            <a:r>
              <a:rPr lang="fr-CH" baseline="0" dirty="0"/>
              <a:t> the </a:t>
            </a:r>
            <a:r>
              <a:rPr lang="fr-CH" baseline="0" dirty="0" err="1"/>
              <a:t>Economy</a:t>
            </a:r>
            <a:r>
              <a:rPr lang="fr-CH" baseline="0" dirty="0"/>
              <a:t> and the </a:t>
            </a:r>
            <a:r>
              <a:rPr lang="fr-CH" baseline="0" dirty="0" err="1"/>
              <a:t>Climate</a:t>
            </a:r>
            <a:r>
              <a:rPr lang="fr-CH" baseline="0" dirty="0"/>
              <a:t>, 2015)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Much of </a:t>
            </a:r>
            <a:r>
              <a:rPr lang="fr-CH" dirty="0" err="1"/>
              <a:t>this</a:t>
            </a:r>
            <a:r>
              <a:rPr lang="fr-CH" dirty="0"/>
              <a:t> </a:t>
            </a:r>
            <a:r>
              <a:rPr lang="fr-CH" dirty="0" err="1"/>
              <a:t>investment</a:t>
            </a:r>
            <a:r>
              <a:rPr lang="fr-CH" dirty="0"/>
              <a:t> </a:t>
            </a:r>
            <a:r>
              <a:rPr lang="fr-CH" dirty="0" err="1"/>
              <a:t>will</a:t>
            </a:r>
            <a:r>
              <a:rPr lang="fr-CH" dirty="0"/>
              <a:t> </a:t>
            </a:r>
            <a:r>
              <a:rPr lang="fr-CH" dirty="0" err="1"/>
              <a:t>happen</a:t>
            </a:r>
            <a:r>
              <a:rPr lang="fr-CH" dirty="0"/>
              <a:t> in </a:t>
            </a:r>
            <a:r>
              <a:rPr lang="fr-CH" dirty="0" err="1"/>
              <a:t>cities</a:t>
            </a:r>
            <a:r>
              <a:rPr lang="fr-CH" baseline="0" dirty="0"/>
              <a:t>, </a:t>
            </a:r>
            <a:r>
              <a:rPr lang="fr-CH" baseline="0" dirty="0" err="1"/>
              <a:t>coastal</a:t>
            </a:r>
            <a:r>
              <a:rPr lang="fr-CH" baseline="0" dirty="0"/>
              <a:t> areas and </a:t>
            </a:r>
            <a:r>
              <a:rPr lang="fr-CH" baseline="0" dirty="0" err="1"/>
              <a:t>around</a:t>
            </a:r>
            <a:r>
              <a:rPr lang="fr-CH" baseline="0" dirty="0"/>
              <a:t> river basins </a:t>
            </a:r>
            <a:endParaRPr lang="fr-CH"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dirty="0"/>
              <a:t>Once </a:t>
            </a:r>
            <a:r>
              <a:rPr lang="fr-CH" dirty="0" err="1"/>
              <a:t>investment</a:t>
            </a:r>
            <a:r>
              <a:rPr lang="fr-CH" dirty="0"/>
              <a:t> </a:t>
            </a:r>
            <a:r>
              <a:rPr lang="fr-CH" dirty="0" err="1"/>
              <a:t>is</a:t>
            </a:r>
            <a:r>
              <a:rPr lang="fr-CH" dirty="0"/>
              <a:t> made, </a:t>
            </a:r>
            <a:r>
              <a:rPr lang="fr-CH" dirty="0" err="1"/>
              <a:t>it</a:t>
            </a:r>
            <a:r>
              <a:rPr lang="fr-CH" dirty="0"/>
              <a:t> </a:t>
            </a:r>
            <a:r>
              <a:rPr lang="fr-CH" dirty="0" err="1"/>
              <a:t>will</a:t>
            </a:r>
            <a:r>
              <a:rPr lang="fr-CH" dirty="0"/>
              <a:t> </a:t>
            </a:r>
            <a:r>
              <a:rPr lang="fr-CH" dirty="0" err="1"/>
              <a:t>be</a:t>
            </a:r>
            <a:r>
              <a:rPr lang="fr-CH" dirty="0"/>
              <a:t> </a:t>
            </a:r>
            <a:r>
              <a:rPr lang="fr-CH" dirty="0" err="1"/>
              <a:t>locked</a:t>
            </a:r>
            <a:r>
              <a:rPr lang="fr-CH" baseline="0" dirty="0"/>
              <a:t> in and retro-</a:t>
            </a:r>
            <a:r>
              <a:rPr lang="fr-CH" baseline="0" dirty="0" err="1"/>
              <a:t>fitting</a:t>
            </a:r>
            <a:r>
              <a:rPr lang="fr-CH" baseline="0" dirty="0"/>
              <a:t> </a:t>
            </a:r>
            <a:r>
              <a:rPr lang="fr-CH" baseline="0" dirty="0" err="1"/>
              <a:t>it</a:t>
            </a:r>
            <a:r>
              <a:rPr lang="fr-CH" baseline="0" dirty="0"/>
              <a:t> </a:t>
            </a:r>
            <a:r>
              <a:rPr lang="fr-CH" baseline="0" dirty="0" err="1"/>
              <a:t>will</a:t>
            </a:r>
            <a:r>
              <a:rPr lang="fr-CH" baseline="0" dirty="0"/>
              <a:t> </a:t>
            </a:r>
            <a:r>
              <a:rPr lang="fr-CH" baseline="0" dirty="0" err="1"/>
              <a:t>be</a:t>
            </a:r>
            <a:r>
              <a:rPr lang="fr-CH" baseline="0" dirty="0"/>
              <a:t> </a:t>
            </a:r>
            <a:r>
              <a:rPr lang="fr-CH" baseline="0" dirty="0" err="1"/>
              <a:t>that</a:t>
            </a:r>
            <a:r>
              <a:rPr lang="fr-CH" baseline="0" dirty="0"/>
              <a:t> </a:t>
            </a:r>
            <a:r>
              <a:rPr lang="fr-CH" baseline="0" dirty="0" err="1"/>
              <a:t>much</a:t>
            </a:r>
            <a:r>
              <a:rPr lang="fr-CH" baseline="0" dirty="0"/>
              <a:t> harder. </a:t>
            </a:r>
            <a:r>
              <a:rPr lang="fr-CH" baseline="0" dirty="0" err="1"/>
              <a:t>Rather</a:t>
            </a:r>
            <a:r>
              <a:rPr lang="fr-CH" baseline="0" dirty="0"/>
              <a:t> </a:t>
            </a:r>
            <a:r>
              <a:rPr lang="fr-CH" baseline="0" dirty="0" err="1"/>
              <a:t>than</a:t>
            </a:r>
            <a:r>
              <a:rPr lang="fr-CH" baseline="0" dirty="0"/>
              <a:t> building back </a:t>
            </a:r>
            <a:r>
              <a:rPr lang="fr-CH" baseline="0" dirty="0" err="1"/>
              <a:t>better</a:t>
            </a:r>
            <a:r>
              <a:rPr lang="fr-CH" baseline="0" dirty="0"/>
              <a:t>, </a:t>
            </a:r>
            <a:r>
              <a:rPr lang="fr-CH" baseline="0" dirty="0" err="1"/>
              <a:t>let’s</a:t>
            </a:r>
            <a:r>
              <a:rPr lang="fr-CH" baseline="0" dirty="0"/>
              <a:t> </a:t>
            </a:r>
            <a:r>
              <a:rPr lang="fr-CH" baseline="0" dirty="0" err="1"/>
              <a:t>build</a:t>
            </a:r>
            <a:r>
              <a:rPr lang="fr-CH" baseline="0" dirty="0"/>
              <a:t> </a:t>
            </a:r>
            <a:r>
              <a:rPr lang="fr-CH" baseline="0" dirty="0" err="1"/>
              <a:t>better</a:t>
            </a:r>
            <a:r>
              <a:rPr lang="fr-CH" baseline="0" dirty="0"/>
              <a:t> </a:t>
            </a:r>
            <a:r>
              <a:rPr lang="fr-CH" baseline="0" dirty="0" err="1"/>
              <a:t>from</a:t>
            </a:r>
            <a:r>
              <a:rPr lang="fr-CH" baseline="0" dirty="0"/>
              <a:t> the </a:t>
            </a:r>
            <a:r>
              <a:rPr lang="fr-CH" baseline="0" dirty="0" err="1"/>
              <a:t>start</a:t>
            </a:r>
            <a:r>
              <a:rPr lang="fr-CH" baseline="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baseline="0" dirty="0"/>
              <a:t>To do </a:t>
            </a:r>
            <a:r>
              <a:rPr lang="fr-CH" baseline="0" dirty="0" err="1"/>
              <a:t>so</a:t>
            </a:r>
            <a:r>
              <a:rPr lang="fr-CH" baseline="0" dirty="0"/>
              <a:t>, </a:t>
            </a:r>
            <a:r>
              <a:rPr lang="fr-CH" baseline="0" dirty="0" err="1"/>
              <a:t>risk</a:t>
            </a:r>
            <a:r>
              <a:rPr lang="fr-CH" baseline="0" dirty="0"/>
              <a:t> management </a:t>
            </a:r>
            <a:r>
              <a:rPr lang="fr-CH" baseline="0" dirty="0" err="1"/>
              <a:t>tools</a:t>
            </a:r>
            <a:r>
              <a:rPr lang="fr-CH" baseline="0" dirty="0"/>
              <a:t> are of key importance. Local </a:t>
            </a:r>
            <a:r>
              <a:rPr lang="fr-CH" baseline="0" dirty="0" err="1"/>
              <a:t>authorities</a:t>
            </a:r>
            <a:r>
              <a:rPr lang="fr-CH" baseline="0" dirty="0"/>
              <a:t> are </a:t>
            </a:r>
            <a:r>
              <a:rPr lang="fr-CH" baseline="0" dirty="0" err="1"/>
              <a:t>expected</a:t>
            </a:r>
            <a:r>
              <a:rPr lang="fr-CH" baseline="0" dirty="0"/>
              <a:t> to plan </a:t>
            </a:r>
            <a:r>
              <a:rPr lang="en-GB" baseline="0" dirty="0"/>
              <a:t>settlements and infrastructure </a:t>
            </a:r>
            <a:r>
              <a:rPr lang="fr-CH" baseline="0" dirty="0" err="1"/>
              <a:t>taking</a:t>
            </a:r>
            <a:r>
              <a:rPr lang="fr-CH" baseline="0" dirty="0"/>
              <a:t> </a:t>
            </a:r>
            <a:r>
              <a:rPr lang="fr-CH" baseline="0" dirty="0" err="1"/>
              <a:t>into</a:t>
            </a:r>
            <a:r>
              <a:rPr lang="fr-CH" baseline="0" dirty="0"/>
              <a:t> </a:t>
            </a:r>
            <a:r>
              <a:rPr lang="fr-CH" baseline="0" dirty="0" err="1"/>
              <a:t>account</a:t>
            </a:r>
            <a:r>
              <a:rPr lang="fr-CH" baseline="0" dirty="0"/>
              <a:t> </a:t>
            </a:r>
            <a:r>
              <a:rPr lang="en-GB" baseline="0" dirty="0"/>
              <a:t>risks that will impact upon them over a long time span.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H" baseline="0" dirty="0" err="1"/>
              <a:t>Using</a:t>
            </a:r>
            <a:r>
              <a:rPr lang="fr-CH" baseline="0" dirty="0"/>
              <a:t> </a:t>
            </a:r>
            <a:r>
              <a:rPr lang="fr-CH" baseline="0" dirty="0" err="1"/>
              <a:t>tools</a:t>
            </a:r>
            <a:r>
              <a:rPr lang="fr-CH" baseline="0" dirty="0"/>
              <a:t> </a:t>
            </a:r>
            <a:r>
              <a:rPr lang="fr-CH" baseline="0" dirty="0" err="1"/>
              <a:t>such</a:t>
            </a:r>
            <a:r>
              <a:rPr lang="fr-CH" baseline="0" dirty="0"/>
              <a:t> as ISO 31000 </a:t>
            </a:r>
            <a:r>
              <a:rPr lang="fr-CH" baseline="0" dirty="0" err="1"/>
              <a:t>helps</a:t>
            </a:r>
            <a:r>
              <a:rPr lang="fr-CH" baseline="0" dirty="0"/>
              <a:t> </a:t>
            </a:r>
            <a:r>
              <a:rPr lang="fr-CH" baseline="0" dirty="0" err="1"/>
              <a:t>decision-makers</a:t>
            </a:r>
            <a:r>
              <a:rPr lang="fr-CH" baseline="0" dirty="0"/>
              <a:t> design </a:t>
            </a:r>
            <a:r>
              <a:rPr lang="en-GB" baseline="0" dirty="0"/>
              <a:t>a smoothly planned, adaptive transition to minimise the risks arising from emergencies and disasters. This approach is used increasingly by local authorities –municipalities but also authorities responsible for the management of coastal areas or river basins – both in developed and developing countries. It provides solid ground for a policy decisions that are inclusive, science based, and replicable across sectors. These strategies are valuable not just to develop regulations but also to monitor and increase compliance.</a:t>
            </a:r>
          </a:p>
          <a:p>
            <a:endParaRPr lang="en-GB" dirty="0"/>
          </a:p>
        </p:txBody>
      </p:sp>
      <p:sp>
        <p:nvSpPr>
          <p:cNvPr id="4" name="Slide Number Placeholder 3"/>
          <p:cNvSpPr>
            <a:spLocks noGrp="1"/>
          </p:cNvSpPr>
          <p:nvPr>
            <p:ph type="sldNum" sz="quarter" idx="10"/>
          </p:nvPr>
        </p:nvSpPr>
        <p:spPr/>
        <p:txBody>
          <a:bodyPr/>
          <a:lstStyle/>
          <a:p>
            <a:fld id="{01515926-50AB-40DF-8DEE-A158113C98FA}" type="slidenum">
              <a:rPr lang="en-GB" smtClean="0"/>
              <a:t>2</a:t>
            </a:fld>
            <a:endParaRPr lang="en-GB"/>
          </a:p>
        </p:txBody>
      </p:sp>
    </p:spTree>
    <p:extLst>
      <p:ext uri="{BB962C8B-B14F-4D97-AF65-F5344CB8AC3E}">
        <p14:creationId xmlns:p14="http://schemas.microsoft.com/office/powerpoint/2010/main" val="137386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One important </a:t>
            </a:r>
            <a:r>
              <a:rPr lang="fr-CH" dirty="0" err="1"/>
              <a:t>recommendation</a:t>
            </a:r>
            <a:r>
              <a:rPr lang="fr-CH" dirty="0"/>
              <a:t> to </a:t>
            </a:r>
            <a:r>
              <a:rPr lang="fr-CH" dirty="0" err="1"/>
              <a:t>authorities</a:t>
            </a:r>
            <a:r>
              <a:rPr lang="fr-CH" dirty="0"/>
              <a:t>,</a:t>
            </a:r>
            <a:r>
              <a:rPr lang="fr-CH" baseline="0" dirty="0"/>
              <a:t> </a:t>
            </a:r>
            <a:r>
              <a:rPr lang="fr-CH" baseline="0" dirty="0" err="1"/>
              <a:t>including</a:t>
            </a:r>
            <a:r>
              <a:rPr lang="fr-CH" baseline="0" dirty="0"/>
              <a:t> local </a:t>
            </a:r>
            <a:r>
              <a:rPr lang="fr-CH" baseline="0" dirty="0" err="1"/>
              <a:t>authorities</a:t>
            </a:r>
            <a:r>
              <a:rPr lang="fr-CH" baseline="0" dirty="0"/>
              <a:t>, </a:t>
            </a:r>
            <a:r>
              <a:rPr lang="fr-CH" baseline="0" dirty="0" err="1"/>
              <a:t>is</a:t>
            </a:r>
            <a:r>
              <a:rPr lang="fr-CH" baseline="0" dirty="0"/>
              <a:t> to use </a:t>
            </a:r>
            <a:r>
              <a:rPr lang="fr-CH" baseline="0" dirty="0" err="1"/>
              <a:t>regional</a:t>
            </a:r>
            <a:r>
              <a:rPr lang="fr-CH" baseline="0" dirty="0"/>
              <a:t> and global </a:t>
            </a:r>
            <a:r>
              <a:rPr lang="fr-CH" baseline="0" dirty="0" err="1"/>
              <a:t>tools</a:t>
            </a:r>
            <a:r>
              <a:rPr lang="fr-CH" baseline="0" dirty="0"/>
              <a:t> </a:t>
            </a:r>
            <a:r>
              <a:rPr lang="fr-CH" baseline="0" dirty="0" err="1"/>
              <a:t>available</a:t>
            </a:r>
            <a:r>
              <a:rPr lang="fr-CH" baseline="0" dirty="0"/>
              <a:t> to </a:t>
            </a:r>
            <a:r>
              <a:rPr lang="fr-CH" baseline="0" dirty="0" err="1"/>
              <a:t>them</a:t>
            </a:r>
            <a:r>
              <a:rPr lang="fr-CH" baseline="0" dirty="0"/>
              <a:t>. </a:t>
            </a:r>
          </a:p>
          <a:p>
            <a:r>
              <a:rPr lang="fr-CH" baseline="0" dirty="0"/>
              <a:t>A </a:t>
            </a:r>
            <a:r>
              <a:rPr lang="fr-CH" baseline="0" dirty="0" err="1"/>
              <a:t>number</a:t>
            </a:r>
            <a:r>
              <a:rPr lang="fr-CH" baseline="0" dirty="0"/>
              <a:t> of </a:t>
            </a:r>
            <a:r>
              <a:rPr lang="fr-CH" baseline="0" dirty="0" err="1"/>
              <a:t>these</a:t>
            </a:r>
            <a:r>
              <a:rPr lang="fr-CH" baseline="0" dirty="0"/>
              <a:t> are </a:t>
            </a:r>
            <a:r>
              <a:rPr lang="fr-CH" baseline="0" dirty="0" err="1"/>
              <a:t>developed</a:t>
            </a:r>
            <a:r>
              <a:rPr lang="fr-CH" baseline="0" dirty="0"/>
              <a:t> </a:t>
            </a:r>
            <a:r>
              <a:rPr lang="fr-CH" baseline="0" dirty="0" err="1"/>
              <a:t>under</a:t>
            </a:r>
            <a:r>
              <a:rPr lang="fr-CH" baseline="0" dirty="0"/>
              <a:t> the </a:t>
            </a:r>
            <a:r>
              <a:rPr lang="fr-CH" baseline="0" dirty="0" err="1"/>
              <a:t>umbrella</a:t>
            </a:r>
            <a:r>
              <a:rPr lang="fr-CH" baseline="0" dirty="0"/>
              <a:t> of UNECE and have a </a:t>
            </a:r>
            <a:r>
              <a:rPr lang="fr-CH" baseline="0" dirty="0" err="1"/>
              <a:t>potential</a:t>
            </a:r>
            <a:r>
              <a:rPr lang="fr-CH" baseline="0" dirty="0"/>
              <a:t> to </a:t>
            </a:r>
            <a:r>
              <a:rPr lang="fr-CH" baseline="0" dirty="0" err="1"/>
              <a:t>be</a:t>
            </a:r>
            <a:r>
              <a:rPr lang="fr-CH" baseline="0" dirty="0"/>
              <a:t> </a:t>
            </a:r>
            <a:r>
              <a:rPr lang="fr-CH" baseline="0" dirty="0" err="1"/>
              <a:t>used</a:t>
            </a:r>
            <a:r>
              <a:rPr lang="fr-CH" baseline="0" dirty="0"/>
              <a:t> </a:t>
            </a:r>
            <a:r>
              <a:rPr lang="fr-CH" baseline="0" dirty="0" err="1"/>
              <a:t>much</a:t>
            </a:r>
            <a:r>
              <a:rPr lang="fr-CH" baseline="0" dirty="0"/>
              <a:t> </a:t>
            </a:r>
            <a:r>
              <a:rPr lang="fr-CH" baseline="0" dirty="0" err="1"/>
              <a:t>further</a:t>
            </a:r>
            <a:r>
              <a:rPr lang="fr-CH" baseline="0" dirty="0"/>
              <a:t> in the </a:t>
            </a:r>
            <a:r>
              <a:rPr lang="fr-CH" baseline="0" dirty="0" err="1"/>
              <a:t>context</a:t>
            </a:r>
            <a:r>
              <a:rPr lang="fr-CH" baseline="0" dirty="0"/>
              <a:t> of a </a:t>
            </a:r>
            <a:r>
              <a:rPr lang="fr-CH" baseline="0" dirty="0" err="1"/>
              <a:t>transiton</a:t>
            </a:r>
            <a:r>
              <a:rPr lang="fr-CH" baseline="0" dirty="0"/>
              <a:t> to </a:t>
            </a:r>
            <a:r>
              <a:rPr lang="fr-CH" baseline="0" dirty="0" err="1"/>
              <a:t>risk-informed</a:t>
            </a:r>
            <a:r>
              <a:rPr lang="fr-CH" baseline="0" dirty="0"/>
              <a:t> local planning </a:t>
            </a:r>
            <a:endParaRPr lang="en-GB" dirty="0"/>
          </a:p>
        </p:txBody>
      </p:sp>
      <p:sp>
        <p:nvSpPr>
          <p:cNvPr id="4" name="Slide Number Placeholder 3"/>
          <p:cNvSpPr>
            <a:spLocks noGrp="1"/>
          </p:cNvSpPr>
          <p:nvPr>
            <p:ph type="sldNum" sz="quarter" idx="10"/>
          </p:nvPr>
        </p:nvSpPr>
        <p:spPr/>
        <p:txBody>
          <a:bodyPr/>
          <a:lstStyle/>
          <a:p>
            <a:fld id="{01515926-50AB-40DF-8DEE-A158113C98FA}" type="slidenum">
              <a:rPr lang="en-GB" smtClean="0"/>
              <a:t>3</a:t>
            </a:fld>
            <a:endParaRPr lang="en-GB"/>
          </a:p>
        </p:txBody>
      </p:sp>
    </p:spTree>
    <p:extLst>
      <p:ext uri="{BB962C8B-B14F-4D97-AF65-F5344CB8AC3E}">
        <p14:creationId xmlns:p14="http://schemas.microsoft.com/office/powerpoint/2010/main" val="93964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15926-50AB-40DF-8DEE-A158113C98FA}" type="slidenum">
              <a:rPr lang="en-GB" smtClean="0"/>
              <a:t>4</a:t>
            </a:fld>
            <a:endParaRPr lang="en-GB"/>
          </a:p>
        </p:txBody>
      </p:sp>
    </p:spTree>
    <p:extLst>
      <p:ext uri="{BB962C8B-B14F-4D97-AF65-F5344CB8AC3E}">
        <p14:creationId xmlns:p14="http://schemas.microsoft.com/office/powerpoint/2010/main" val="340884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30000" dirty="0"/>
              <a:t>th</a:t>
            </a:r>
            <a:r>
              <a:rPr lang="en-US" dirty="0"/>
              <a:t> tranche </a:t>
            </a:r>
            <a:r>
              <a:rPr lang="en-GB" sz="1100" kern="1200" dirty="0">
                <a:solidFill>
                  <a:schemeClr val="tx1"/>
                </a:solidFill>
                <a:effectLst/>
                <a:latin typeface="Arial"/>
                <a:ea typeface="+mn-ea"/>
                <a:cs typeface="+mn-cs"/>
              </a:rPr>
              <a:t>Albania, Georgia, Kyrgyzstan, Ukraine</a:t>
            </a:r>
          </a:p>
          <a:p>
            <a:r>
              <a:rPr lang="fr-CH" sz="1100" kern="1200" dirty="0">
                <a:solidFill>
                  <a:schemeClr val="tx1"/>
                </a:solidFill>
                <a:effectLst/>
                <a:latin typeface="Arial"/>
                <a:ea typeface="+mn-ea"/>
                <a:cs typeface="+mn-cs"/>
              </a:rPr>
              <a:t>SCC </a:t>
            </a:r>
            <a:r>
              <a:rPr lang="fr-CH" sz="1100" kern="1200" dirty="0" err="1">
                <a:solidFill>
                  <a:schemeClr val="tx1"/>
                </a:solidFill>
                <a:effectLst/>
                <a:latin typeface="Arial"/>
                <a:ea typeface="+mn-ea"/>
                <a:cs typeface="+mn-cs"/>
              </a:rPr>
              <a:t>indicators</a:t>
            </a:r>
            <a:r>
              <a:rPr lang="fr-CH" sz="1100" kern="1200" dirty="0">
                <a:solidFill>
                  <a:schemeClr val="tx1"/>
                </a:solidFill>
                <a:effectLst/>
                <a:latin typeface="Arial"/>
                <a:ea typeface="+mn-ea"/>
                <a:cs typeface="+mn-cs"/>
              </a:rPr>
              <a:t> are </a:t>
            </a:r>
            <a:r>
              <a:rPr lang="fr-CH" sz="1100" kern="1200" dirty="0" err="1">
                <a:solidFill>
                  <a:schemeClr val="tx1"/>
                </a:solidFill>
                <a:effectLst/>
                <a:latin typeface="Arial"/>
                <a:ea typeface="+mn-ea"/>
                <a:cs typeface="+mn-cs"/>
              </a:rPr>
              <a:t>done</a:t>
            </a:r>
            <a:r>
              <a:rPr lang="fr-CH" sz="1100" kern="1200" dirty="0">
                <a:solidFill>
                  <a:schemeClr val="tx1"/>
                </a:solidFill>
                <a:effectLst/>
                <a:latin typeface="Arial"/>
                <a:ea typeface="+mn-ea"/>
                <a:cs typeface="+mn-cs"/>
              </a:rPr>
              <a:t>, standards </a:t>
            </a:r>
            <a:r>
              <a:rPr lang="fr-CH" sz="1100" kern="1200" dirty="0" err="1">
                <a:solidFill>
                  <a:schemeClr val="tx1"/>
                </a:solidFill>
                <a:effectLst/>
                <a:latin typeface="Arial"/>
                <a:ea typeface="+mn-ea"/>
                <a:cs typeface="+mn-cs"/>
              </a:rPr>
              <a:t>being</a:t>
            </a:r>
            <a:r>
              <a:rPr lang="fr-CH" sz="1100" kern="1200" baseline="0" dirty="0">
                <a:solidFill>
                  <a:schemeClr val="tx1"/>
                </a:solidFill>
                <a:effectLst/>
                <a:latin typeface="Arial"/>
                <a:ea typeface="+mn-ea"/>
                <a:cs typeface="+mn-cs"/>
              </a:rPr>
              <a:t> </a:t>
            </a:r>
            <a:r>
              <a:rPr lang="fr-CH" sz="1100" kern="1200" dirty="0" err="1">
                <a:solidFill>
                  <a:schemeClr val="tx1"/>
                </a:solidFill>
                <a:effectLst/>
                <a:latin typeface="Arial"/>
                <a:ea typeface="+mn-ea"/>
                <a:cs typeface="+mn-cs"/>
              </a:rPr>
              <a:t>developed</a:t>
            </a:r>
            <a:r>
              <a:rPr lang="fr-CH" sz="1100" kern="1200" dirty="0">
                <a:solidFill>
                  <a:schemeClr val="tx1"/>
                </a:solidFill>
                <a:effectLst/>
                <a:latin typeface="Arial"/>
                <a:ea typeface="+mn-ea"/>
                <a:cs typeface="+mn-cs"/>
              </a:rPr>
              <a:t> </a:t>
            </a:r>
            <a:r>
              <a:rPr lang="fr-CH" sz="1100" kern="1200" dirty="0" err="1">
                <a:solidFill>
                  <a:schemeClr val="tx1"/>
                </a:solidFill>
                <a:effectLst/>
                <a:latin typeface="Arial"/>
                <a:ea typeface="+mn-ea"/>
                <a:cs typeface="+mn-cs"/>
              </a:rPr>
              <a:t>with</a:t>
            </a:r>
            <a:r>
              <a:rPr lang="fr-CH" sz="1100" kern="1200" baseline="0" dirty="0">
                <a:solidFill>
                  <a:schemeClr val="tx1"/>
                </a:solidFill>
                <a:effectLst/>
                <a:latin typeface="Arial"/>
                <a:ea typeface="+mn-ea"/>
                <a:cs typeface="+mn-cs"/>
              </a:rPr>
              <a:t> ITU </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5</a:t>
            </a:fld>
            <a:endParaRPr lang="en-US" dirty="0"/>
          </a:p>
        </p:txBody>
      </p:sp>
    </p:spTree>
    <p:extLst>
      <p:ext uri="{BB962C8B-B14F-4D97-AF65-F5344CB8AC3E}">
        <p14:creationId xmlns:p14="http://schemas.microsoft.com/office/powerpoint/2010/main" val="287740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fontAlgn="base"/>
            <a:r>
              <a:rPr lang="en-US" dirty="0"/>
              <a:t>There are important linkages between the Sendai Framework priorities for action and concrete activities of the Industrial Accidents Convention, in particular:</a:t>
            </a:r>
          </a:p>
          <a:p>
            <a:pPr fontAlgn="base"/>
            <a:r>
              <a:rPr lang="en-US" b="1" dirty="0"/>
              <a:t>1. Understanding disaster risk</a:t>
            </a:r>
          </a:p>
          <a:p>
            <a:pPr fontAlgn="base"/>
            <a:r>
              <a:rPr lang="en-US" dirty="0"/>
              <a:t>The Convention stresses the importance of identifying potentially hazardous activities to be able to target actions for prevention, preparedness and response. It sets out preventive measures to be carried out by national authorities and operators, including legislative and institutional measures. The Convention also deals with the siting of hazardous installations as part of </a:t>
            </a:r>
            <a:r>
              <a:rPr lang="en-US" b="1" i="1" dirty="0">
                <a:solidFill>
                  <a:srgbClr val="FF0000"/>
                </a:solidFill>
              </a:rPr>
              <a:t>land-use planning policies </a:t>
            </a:r>
            <a:r>
              <a:rPr lang="en-US" dirty="0"/>
              <a:t>and measures to minimize risks to the population and the environment.</a:t>
            </a:r>
          </a:p>
          <a:p>
            <a:pPr fontAlgn="base"/>
            <a:r>
              <a:rPr lang="en-US" b="1" dirty="0"/>
              <a:t>2. Strengthening disaster risk governance to manage disaster risk</a:t>
            </a:r>
          </a:p>
          <a:p>
            <a:pPr fontAlgn="base"/>
            <a:r>
              <a:rPr lang="en-US" dirty="0"/>
              <a:t>The Convention provides a framework for Parties to set up their legal and institutional frameworks at local, national and regional levels to address the prevention of, preparedness for and response to industrial accidents. It focuses on technological disaster risk reduction arising from hazardous activities which can cause a transboundary effect in case of accident. The Convention can thus be regarded as a mechanism for regional and </a:t>
            </a:r>
            <a:r>
              <a:rPr lang="en-US" dirty="0" err="1"/>
              <a:t>subregional</a:t>
            </a:r>
            <a:r>
              <a:rPr lang="en-US" dirty="0"/>
              <a:t> cooperation, as it addresses common and transboundary disaster risk reduction amongst </a:t>
            </a:r>
            <a:r>
              <a:rPr lang="en-US" dirty="0" err="1"/>
              <a:t>neighbouring</a:t>
            </a:r>
            <a:r>
              <a:rPr lang="en-US" dirty="0"/>
              <a:t> and other potentially affected countries, and supports capacity development.</a:t>
            </a:r>
          </a:p>
          <a:p>
            <a:pPr fontAlgn="base"/>
            <a:r>
              <a:rPr lang="en-US" b="1" dirty="0"/>
              <a:t>3. Investing in disaster risk reduction for resilience</a:t>
            </a:r>
          </a:p>
          <a:p>
            <a:pPr fontAlgn="base"/>
            <a:r>
              <a:rPr lang="en-US" dirty="0"/>
              <a:t>The Convention promotes the prevention of technological disaster risks through institutional, legislative and practical measures adopted by authorities and operators. The Convention obliges its Parties to adopt legislation for disaster risk reduction, requiring operators to ensure and demonstrate the safe performance of their activities. The Convention also promotes coherence across sectors by stipulating cooperation among national authorities in charge of industrial accident prevention.</a:t>
            </a:r>
          </a:p>
          <a:p>
            <a:pPr fontAlgn="base"/>
            <a:r>
              <a:rPr lang="en-US" b="1" dirty="0"/>
              <a:t>4. Enhancing disaster preparedness for effective response and to “Build Back Better” in recovery, rehabilitation and reconstruction</a:t>
            </a:r>
          </a:p>
          <a:p>
            <a:pPr fontAlgn="base"/>
            <a:r>
              <a:rPr lang="en-US" dirty="0"/>
              <a:t>The Convention promotes the organization of transboundary exercises to train relevant authorities and the population on preparedness and response. More specifically, in line with the Sendai Framework, the Convention contains obligations to:</a:t>
            </a:r>
          </a:p>
          <a:p>
            <a:pPr fontAlgn="base"/>
            <a:r>
              <a:rPr lang="en-US" dirty="0"/>
              <a:t>(a)    Prepare, review and periodically update disaster preparedness and contingency policies, plans and </a:t>
            </a:r>
            <a:r>
              <a:rPr lang="en-US" dirty="0" err="1"/>
              <a:t>programmes</a:t>
            </a:r>
            <a:r>
              <a:rPr lang="en-US" dirty="0"/>
              <a:t>, ensuring the participation of all sectors and stakeholders, in particular when preparing on- and off-site contingency plans as required by the Convention</a:t>
            </a:r>
          </a:p>
          <a:p>
            <a:pPr fontAlgn="base"/>
            <a:r>
              <a:rPr lang="en-US" dirty="0"/>
              <a:t>(b)    Promote regular disaster preparedness, response and recovery exercises</a:t>
            </a:r>
          </a:p>
          <a:p>
            <a:pPr fontAlgn="base"/>
            <a:r>
              <a:rPr lang="en-US" dirty="0"/>
              <a:t>(c)    Develop and strengthen, as appropriate, coordinated regional approaches and operational mechanisms to prepare for and ensure rapid and effective disaster response, for example, through the use of the UNECE Industrial Accident Notification System to request and render mutual assistance in a cross-border context.</a:t>
            </a:r>
          </a:p>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0498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base"/>
            <a:r>
              <a:rPr lang="en-US" dirty="0"/>
              <a:t>Thank</a:t>
            </a:r>
            <a:r>
              <a:rPr lang="en-US" baseline="0" dirty="0"/>
              <a:t> you to Paola and Luca for the cooperation on this </a:t>
            </a:r>
            <a:endParaRPr lang="en-US" dirty="0"/>
          </a:p>
          <a:p>
            <a:pPr fontAlgn="base"/>
            <a:endParaRPr lang="en-US" dirty="0"/>
          </a:p>
          <a:p>
            <a:pPr fontAlgn="base"/>
            <a:r>
              <a:rPr lang="en-US" dirty="0"/>
              <a:t>The UNECE Industrial Accidents Convention can help its Parties in their attainment of the 2030 Agenda for Sustainable Development as well as in the achievement of the priorities for action set out in the Sendai Framework for Disaster Risk Reduction 2015–2030, as a number of the SDGs and the Sendai targets are directly relevant or can be associated to the prevention, preparedness and response to industrial and chemical accidents.</a:t>
            </a:r>
          </a:p>
          <a:p>
            <a:br>
              <a:rPr lang="en-US" dirty="0"/>
            </a:br>
            <a:r>
              <a:rPr lang="en-GB" dirty="0"/>
              <a:t>The ninth meeting of the Conference of the Parties started with a </a:t>
            </a:r>
            <a:r>
              <a:rPr lang="en-US" dirty="0"/>
              <a:t>Joint UNECE/OECD Seminar Fostering implementation of the sustainable development agenda for industrial accidents prevention, preparedness and response organized jointly by the UNECE Convention on the Transboundary Effects of Industrial Accidents and the OECD Working Group on Chemical Accidents. The Seminar aimed to discuss how the work of UNECE and OECD on industrial and chemical accidents prevention, preparedness and response can contribute to achieving the sustainable development agenda, in particular the relevant Sustainable Development Goals (SDGs) of the 2030 Agenda for Sustainable Development and the goals and priority actions set out in the Sendai Framework for Disaster Risk Reduction 2015– 2030.</a:t>
            </a:r>
          </a:p>
          <a:p>
            <a:r>
              <a:rPr lang="en-US" dirty="0"/>
              <a:t>The seminar opened with a high-level panel discussion on how efforts to address industrial accidents prevention, preparedness and response link with the global goals. Following the panel, individual presentations by representatives of States and industry opened a discussion of issues related to sustainable infrastructure, climate-related hazards, natural-hazard triggered technological accidents (</a:t>
            </a:r>
            <a:r>
              <a:rPr lang="en-US" dirty="0" err="1"/>
              <a:t>Natech</a:t>
            </a:r>
            <a:r>
              <a:rPr lang="en-US" dirty="0"/>
              <a:t>) and land-use planning for the enhancement of disaster resilience. The seminar also provided opportunity to reflect on the role of the private sector and public authorities in the implementation of global commitments of the 2030 Agenda and the Sendai Framework. The audience learned about the experiences and expectations of integrating global goals into national policies, initiatives and </a:t>
            </a:r>
            <a:r>
              <a:rPr lang="en-US" dirty="0" err="1"/>
              <a:t>programmes</a:t>
            </a:r>
            <a:r>
              <a:rPr lang="en-US" dirty="0"/>
              <a:t> in different regions. The opportunities for improving industrial safety and ways to encourage enhanced implementation efforts were discussed. </a:t>
            </a:r>
          </a:p>
          <a:p>
            <a:pPr fontAlgn="base"/>
            <a:r>
              <a:rPr lang="en-US" dirty="0"/>
              <a:t>•    A number of the SDGs and targets elaborated in the Sendai Framework are directly relevant to the efforts towards the prevention, preparedness and response to industrial and chemical accidents. Prevention must predominate</a:t>
            </a:r>
          </a:p>
          <a:p>
            <a:pPr fontAlgn="base"/>
            <a:r>
              <a:rPr lang="en-US" dirty="0"/>
              <a:t>•    Many national actions are underway, including with support at the highest level of government. Examples of actions include a national policy framework for SDGs, a national risk reduction platform, national disaster management regulations reflecting the Sendai commitments and, in Bulgaria, a peer review on the conduct of risk assessment. In addition, climate change adaption can be placed at the core of the country’s strategic vision for development</a:t>
            </a:r>
          </a:p>
          <a:p>
            <a:pPr fontAlgn="base"/>
            <a:r>
              <a:rPr lang="en-US" dirty="0"/>
              <a:t>•    Practical action is being taken to improve resilience, including to accidents triggered by natural hazards or disasters, though we need to understand better natural hazards and how they may impact chemical accident prevention, preparedness and response. Transboundary cooperation is essential. Examples of actions include retrofitting chemical industries in Switzerland, hazard mapping in several countries and risk assessment in land-use planning</a:t>
            </a:r>
          </a:p>
          <a:p>
            <a:pPr fontAlgn="base"/>
            <a:r>
              <a:rPr lang="en-US" dirty="0"/>
              <a:t>•   Work under the UNECE Industrial Accidents Convention -- in force since 2000 -- and in OECD -- active in this area since the 1980s with its flagship </a:t>
            </a:r>
            <a:r>
              <a:rPr lang="en-US" i="1" dirty="0"/>
              <a:t>Guiding principles for chemical accident prevention, preparedness and response</a:t>
            </a:r>
            <a:r>
              <a:rPr lang="en-US" dirty="0"/>
              <a:t> -- is clearly relevant. For example, the work on identification of hazardous chemical activities and notification to </a:t>
            </a:r>
            <a:r>
              <a:rPr lang="en-US" dirty="0" err="1"/>
              <a:t>neighbouring</a:t>
            </a:r>
            <a:r>
              <a:rPr lang="en-US" dirty="0"/>
              <a:t> countries, risk assessment, improvement of safety culture and cooperation in the field of preparedness and response, including though joint exercises</a:t>
            </a:r>
          </a:p>
          <a:p>
            <a:pPr fontAlgn="base"/>
            <a:r>
              <a:rPr lang="en-US" dirty="0"/>
              <a:t>•    International organizations can assist countries through policy dialogue, preparation of guidance and technical assistance on the ground. Coordination is important and should be intensified to provide coherent support: interagency meetings on industrial accidents are held annually</a:t>
            </a:r>
            <a:br>
              <a:rPr lang="en-US" dirty="0"/>
            </a:br>
            <a:r>
              <a:rPr lang="en-US" dirty="0"/>
              <a:t>•    Cross-sectoral, cross-border and public-private cooperation, partnerships, joint activities and policy coherence are preconditions for sustainable development</a:t>
            </a:r>
            <a:endParaRPr lang="en-US" baseline="0"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7</a:t>
            </a:fld>
            <a:endParaRPr lang="en-US"/>
          </a:p>
        </p:txBody>
      </p:sp>
    </p:spTree>
    <p:extLst>
      <p:ext uri="{BB962C8B-B14F-4D97-AF65-F5344CB8AC3E}">
        <p14:creationId xmlns:p14="http://schemas.microsoft.com/office/powerpoint/2010/main" val="148029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Inputs to</a:t>
            </a:r>
            <a:r>
              <a:rPr lang="fr-CH" baseline="0" dirty="0"/>
              <a:t> the </a:t>
            </a:r>
            <a:r>
              <a:rPr lang="fr-CH" baseline="0" dirty="0" err="1"/>
              <a:t>WiA</a:t>
            </a:r>
            <a:r>
              <a:rPr lang="fr-CH" baseline="0" dirty="0"/>
              <a:t> </a:t>
            </a:r>
            <a:r>
              <a:rPr lang="fr-CH" baseline="0" dirty="0" err="1"/>
              <a:t>very</a:t>
            </a:r>
            <a:r>
              <a:rPr lang="fr-CH" baseline="0" dirty="0"/>
              <a:t> </a:t>
            </a:r>
            <a:r>
              <a:rPr lang="fr-CH" baseline="0" dirty="0" err="1"/>
              <a:t>welcome</a:t>
            </a:r>
            <a:r>
              <a:rPr lang="fr-CH" baseline="0" dirty="0"/>
              <a:t>! </a:t>
            </a:r>
            <a:endParaRPr lang="en-GB" dirty="0"/>
          </a:p>
        </p:txBody>
      </p:sp>
      <p:sp>
        <p:nvSpPr>
          <p:cNvPr id="4" name="Slide Number Placeholder 3"/>
          <p:cNvSpPr>
            <a:spLocks noGrp="1"/>
          </p:cNvSpPr>
          <p:nvPr>
            <p:ph type="sldNum" sz="quarter" idx="10"/>
          </p:nvPr>
        </p:nvSpPr>
        <p:spPr/>
        <p:txBody>
          <a:bodyPr/>
          <a:lstStyle/>
          <a:p>
            <a:fld id="{01515926-50AB-40DF-8DEE-A158113C98FA}" type="slidenum">
              <a:rPr lang="en-GB" smtClean="0"/>
              <a:t>8</a:t>
            </a:fld>
            <a:endParaRPr lang="en-GB"/>
          </a:p>
        </p:txBody>
      </p:sp>
    </p:spTree>
    <p:extLst>
      <p:ext uri="{BB962C8B-B14F-4D97-AF65-F5344CB8AC3E}">
        <p14:creationId xmlns:p14="http://schemas.microsoft.com/office/powerpoint/2010/main" val="85490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57B0D6-2ED4-4351-8515-CF10E2F79FA6}" type="datetimeFigureOut">
              <a:rPr lang="en-GB" smtClean="0"/>
              <a:t>26/03/2017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351946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57B0D6-2ED4-4351-8515-CF10E2F79FA6}" type="datetimeFigureOut">
              <a:rPr lang="en-GB" smtClean="0"/>
              <a:t>26/03/2017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361518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57B0D6-2ED4-4351-8515-CF10E2F79FA6}" type="datetimeFigureOut">
              <a:rPr lang="en-GB" smtClean="0"/>
              <a:t>26/03/2017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218424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6512" y="0"/>
            <a:ext cx="9180512" cy="6858000"/>
          </a:xfrm>
          <a:prstGeom prst="rect">
            <a:avLst/>
          </a:prstGeom>
          <a:solidFill>
            <a:schemeClr val="bg1">
              <a:alpha val="4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solidFill>
                <a:prstClr val="white"/>
              </a:solidFill>
              <a:latin typeface="Arial"/>
            </a:endParaRPr>
          </a:p>
        </p:txBody>
      </p:sp>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a:t>Click to edit Master title style</a:t>
            </a:r>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defTabSz="457200">
              <a:defRPr/>
            </a:pPr>
            <a:r>
              <a:rPr lang="en-US" sz="700" dirty="0">
                <a:solidFill>
                  <a:srgbClr val="FFFFFF"/>
                </a:solidFill>
                <a:latin typeface="Arial"/>
                <a:cs typeface="Arial"/>
              </a:rPr>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192" y="5910070"/>
            <a:ext cx="2593853" cy="795530"/>
          </a:xfrm>
          <a:prstGeom prst="rect">
            <a:avLst/>
          </a:prstGeom>
        </p:spPr>
      </p:pic>
    </p:spTree>
    <p:extLst>
      <p:ext uri="{BB962C8B-B14F-4D97-AF65-F5344CB8AC3E}">
        <p14:creationId xmlns:p14="http://schemas.microsoft.com/office/powerpoint/2010/main" val="29728667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200" b="1" cap="none" spc="-100" baseline="0"/>
            </a:lvl1pPr>
          </a:lstStyle>
          <a:p>
            <a:r>
              <a:rPr lang="en-US" dirty="0"/>
              <a:t>Click to edit Master title style</a:t>
            </a:r>
          </a:p>
        </p:txBody>
      </p:sp>
      <p:sp>
        <p:nvSpPr>
          <p:cNvPr id="3" name="Text Placeholder 2"/>
          <p:cNvSpPr>
            <a:spLocks noGrp="1"/>
          </p:cNvSpPr>
          <p:nvPr>
            <p:ph type="body" idx="1"/>
          </p:nvPr>
        </p:nvSpPr>
        <p:spPr>
          <a:xfrm>
            <a:off x="457200" y="4419600"/>
            <a:ext cx="6858000" cy="1188720"/>
          </a:xfrm>
        </p:spPr>
        <p:txBody>
          <a:bodyPr anchor="t">
            <a:noAutofit/>
          </a:bodyPr>
          <a:lstStyle>
            <a:lvl1pPr marL="0" indent="0">
              <a:spcBef>
                <a:spcPts val="6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9595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200038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0238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rgbClr val="0A1F5A"/>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subtitle</a:t>
            </a:r>
          </a:p>
        </p:txBody>
      </p:sp>
    </p:spTree>
    <p:extLst>
      <p:ext uri="{BB962C8B-B14F-4D97-AF65-F5344CB8AC3E}">
        <p14:creationId xmlns:p14="http://schemas.microsoft.com/office/powerpoint/2010/main" val="13413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2000"/>
            </a:lvl1pPr>
            <a:lvl2pPr>
              <a:defRPr sz="2000"/>
            </a:lvl2pPr>
            <a:lvl3pPr>
              <a:defRPr sz="2000"/>
            </a:lvl3pPr>
            <a:lvl4pPr>
              <a:defRPr sz="2000"/>
            </a:lvl4pPr>
            <a:lvl5pPr>
              <a:defRPr sz="1200"/>
            </a:lvl5pPr>
            <a:lvl6pPr marL="914400" indent="0">
              <a:buNone/>
              <a:defRPr sz="1200"/>
            </a:lvl6pPr>
            <a:lvl7pPr>
              <a:defRPr sz="1200"/>
            </a:lvl7pPr>
            <a:lvl8pPr>
              <a:defRPr sz="1200"/>
            </a:lvl8pPr>
            <a:lvl9pPr>
              <a:defRPr sz="1200"/>
            </a:lvl9pPr>
          </a:lstStyle>
          <a:p>
            <a:pPr lvl="0"/>
            <a:r>
              <a:rPr lang="en-US" dirty="0"/>
              <a:t>Click to edit Master text styles</a:t>
            </a:r>
          </a:p>
          <a:p>
            <a:pPr lvl="1"/>
            <a:r>
              <a:rPr lang="en-US" dirty="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2000"/>
            </a:lvl1pPr>
            <a:lvl2pPr>
              <a:defRPr sz="2000"/>
            </a:lvl2pPr>
            <a:lvl3pPr>
              <a:defRPr sz="2000"/>
            </a:lvl3pPr>
            <a:lvl4pPr>
              <a:defRPr sz="20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138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lvl1pPr>
              <a:defRPr/>
            </a:lvl1pPr>
          </a:lstStyle>
          <a:p>
            <a:r>
              <a:rPr lang="en-US"/>
              <a:t>Click to edit Master title style</a:t>
            </a:r>
            <a:endParaRPr lang="en-US" dirty="0"/>
          </a:p>
        </p:txBody>
      </p:sp>
      <p:sp>
        <p:nvSpPr>
          <p:cNvPr id="10"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subtitle</a:t>
            </a:r>
          </a:p>
        </p:txBody>
      </p:sp>
      <p:sp>
        <p:nvSpPr>
          <p:cNvPr id="3" name="Text Placeholder 2"/>
          <p:cNvSpPr>
            <a:spLocks noGrp="1"/>
          </p:cNvSpPr>
          <p:nvPr>
            <p:ph type="body" idx="1" hasCustomPrompt="1"/>
          </p:nvPr>
        </p:nvSpPr>
        <p:spPr>
          <a:xfrm>
            <a:off x="457200"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4" name="Content Placeholder 3"/>
          <p:cNvSpPr>
            <a:spLocks noGrp="1"/>
          </p:cNvSpPr>
          <p:nvPr>
            <p:ph sz="half" idx="2"/>
          </p:nvPr>
        </p:nvSpPr>
        <p:spPr>
          <a:xfrm>
            <a:off x="457200"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 </a:t>
            </a:r>
          </a:p>
        </p:txBody>
      </p:sp>
      <p:sp>
        <p:nvSpPr>
          <p:cNvPr id="5" name="Text Placeholder 4"/>
          <p:cNvSpPr>
            <a:spLocks noGrp="1"/>
          </p:cNvSpPr>
          <p:nvPr>
            <p:ph type="body" sz="quarter" idx="3" hasCustomPrompt="1"/>
          </p:nvPr>
        </p:nvSpPr>
        <p:spPr>
          <a:xfrm>
            <a:off x="4700016"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heading</a:t>
            </a:r>
          </a:p>
        </p:txBody>
      </p:sp>
      <p:sp>
        <p:nvSpPr>
          <p:cNvPr id="6" name="Content Placeholder 5"/>
          <p:cNvSpPr>
            <a:spLocks noGrp="1"/>
          </p:cNvSpPr>
          <p:nvPr>
            <p:ph sz="quarter" idx="4"/>
          </p:nvPr>
        </p:nvSpPr>
        <p:spPr>
          <a:xfrm>
            <a:off x="4700016"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 l</a:t>
            </a:r>
          </a:p>
        </p:txBody>
      </p:sp>
    </p:spTree>
    <p:extLst>
      <p:ext uri="{BB962C8B-B14F-4D97-AF65-F5344CB8AC3E}">
        <p14:creationId xmlns:p14="http://schemas.microsoft.com/office/powerpoint/2010/main" val="7213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457200" y="1295401"/>
            <a:ext cx="5715000" cy="4800600"/>
          </a:xfrm>
        </p:spPr>
        <p:txBody>
          <a:bodyPr>
            <a:normAutofit/>
          </a:bodyPr>
          <a:lstStyle>
            <a:lvl1pPr>
              <a:defRPr sz="2000"/>
            </a:lvl1pPr>
            <a:lvl2pPr>
              <a:defRPr sz="2000"/>
            </a:lvl2pPr>
            <a:lvl3pPr>
              <a:defRPr sz="2000"/>
            </a:lvl3pPr>
            <a:lvl4pPr>
              <a:defRPr sz="1200"/>
            </a:lvl4pPr>
            <a:lvl5pPr>
              <a:defRPr sz="1200"/>
            </a:lvl5pPr>
            <a:lvl6pPr marL="914400" indent="0">
              <a:buNone/>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400800" y="1295400"/>
            <a:ext cx="228600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0963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57B0D6-2ED4-4351-8515-CF10E2F79FA6}" type="datetimeFigureOut">
              <a:rPr lang="en-GB" smtClean="0"/>
              <a:t>26/03/2017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2978289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760720" y="1295400"/>
            <a:ext cx="292608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3580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8"/>
          <p:cNvSpPr>
            <a:spLocks noGrp="1"/>
          </p:cNvSpPr>
          <p:nvPr>
            <p:ph type="body" sz="quarter" idx="13"/>
          </p:nvPr>
        </p:nvSpPr>
        <p:spPr>
          <a:xfrm>
            <a:off x="5760720" y="1295400"/>
            <a:ext cx="292608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008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Picture Placeholder 2"/>
          <p:cNvSpPr>
            <a:spLocks noGrp="1"/>
          </p:cNvSpPr>
          <p:nvPr>
            <p:ph type="pic" idx="13"/>
          </p:nvPr>
        </p:nvSpPr>
        <p:spPr>
          <a:xfrm>
            <a:off x="4700016"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4"/>
          </p:nvPr>
        </p:nvSpPr>
        <p:spPr>
          <a:xfrm>
            <a:off x="4700016"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985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45720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2"/>
          <p:cNvSpPr>
            <a:spLocks noGrp="1"/>
          </p:cNvSpPr>
          <p:nvPr>
            <p:ph type="pic" idx="15"/>
          </p:nvPr>
        </p:nvSpPr>
        <p:spPr>
          <a:xfrm>
            <a:off x="329184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6"/>
          </p:nvPr>
        </p:nvSpPr>
        <p:spPr>
          <a:xfrm>
            <a:off x="612648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3"/>
          <p:cNvSpPr>
            <a:spLocks noGrp="1"/>
          </p:cNvSpPr>
          <p:nvPr>
            <p:ph type="body" sz="half" idx="17"/>
          </p:nvPr>
        </p:nvSpPr>
        <p:spPr>
          <a:xfrm>
            <a:off x="329184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3"/>
          <p:cNvSpPr>
            <a:spLocks noGrp="1"/>
          </p:cNvSpPr>
          <p:nvPr>
            <p:ph type="body" sz="half" idx="18"/>
          </p:nvPr>
        </p:nvSpPr>
        <p:spPr>
          <a:xfrm>
            <a:off x="612648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215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8pPr>
              <a:defRPr/>
            </a:lvl8pPr>
          </a:lstStyle>
          <a:p>
            <a:pPr lvl="0"/>
            <a:r>
              <a:rPr lang="en-US" dirty="0"/>
              <a:t>Click to edit Master text styles</a:t>
            </a:r>
          </a:p>
          <a:p>
            <a:pPr lvl="1"/>
            <a:r>
              <a:rPr lang="en-US" dirty="0"/>
              <a:t>Second level</a:t>
            </a:r>
          </a:p>
          <a:p>
            <a:pPr lvl="2"/>
            <a:r>
              <a:rPr lang="en-US" dirty="0"/>
              <a:t>Third level </a:t>
            </a:r>
          </a:p>
        </p:txBody>
      </p:sp>
    </p:spTree>
    <p:extLst>
      <p:ext uri="{BB962C8B-B14F-4D97-AF65-F5344CB8AC3E}">
        <p14:creationId xmlns:p14="http://schemas.microsoft.com/office/powerpoint/2010/main" val="308413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defTabSz="457200">
              <a:defRPr/>
            </a:pPr>
            <a:r>
              <a:rPr lang="en-US" sz="700" dirty="0">
                <a:solidFill>
                  <a:srgbClr val="FFFFFF"/>
                </a:solidFill>
                <a:latin typeface="Arial"/>
                <a:cs typeface="Arial"/>
              </a:rPr>
              <a: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848" y="1"/>
            <a:ext cx="5940152" cy="3645023"/>
          </a:xfrm>
          <a:prstGeom prst="rect">
            <a:avLst/>
          </a:prstGeom>
        </p:spPr>
      </p:pic>
      <p:sp>
        <p:nvSpPr>
          <p:cNvPr id="16" name="Rectangle 15"/>
          <p:cNvSpPr/>
          <p:nvPr userDrawn="1"/>
        </p:nvSpPr>
        <p:spPr>
          <a:xfrm>
            <a:off x="0" y="1"/>
            <a:ext cx="3161505" cy="36450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3717032"/>
            <a:ext cx="1512168" cy="462002"/>
          </a:xfrm>
          <a:prstGeom prst="rect">
            <a:avLst/>
          </a:prstGeom>
        </p:spPr>
      </p:pic>
    </p:spTree>
    <p:extLst>
      <p:ext uri="{BB962C8B-B14F-4D97-AF65-F5344CB8AC3E}">
        <p14:creationId xmlns:p14="http://schemas.microsoft.com/office/powerpoint/2010/main" val="30158496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520081"/>
            <a:ext cx="6347048" cy="604663"/>
          </a:xfrm>
        </p:spPr>
        <p:txBody>
          <a:bodyPr anchor="t"/>
          <a:lstStyle>
            <a:lvl1pPr algn="l">
              <a:defRPr sz="3200" b="1" cap="none" spc="-100" baseline="0"/>
            </a:lvl1pPr>
          </a:lstStyle>
          <a:p>
            <a:r>
              <a:rPr lang="en-US" dirty="0"/>
              <a:t>Click to edit Master title style</a:t>
            </a:r>
          </a:p>
        </p:txBody>
      </p:sp>
      <p:sp>
        <p:nvSpPr>
          <p:cNvPr id="3" name="Text Placeholder 2"/>
          <p:cNvSpPr>
            <a:spLocks noGrp="1"/>
          </p:cNvSpPr>
          <p:nvPr>
            <p:ph type="body" idx="1"/>
          </p:nvPr>
        </p:nvSpPr>
        <p:spPr>
          <a:xfrm>
            <a:off x="468660" y="1268412"/>
            <a:ext cx="6335588" cy="4968899"/>
          </a:xfrm>
        </p:spPr>
        <p:txBody>
          <a:bodyPr anchor="t">
            <a:noAutofit/>
          </a:bodyPr>
          <a:lstStyle>
            <a:lvl1pPr marL="285750" indent="-285750">
              <a:spcBef>
                <a:spcPts val="600"/>
              </a:spcBef>
              <a:buClr>
                <a:schemeClr val="bg1">
                  <a:lumMod val="75000"/>
                </a:schemeClr>
              </a:buClr>
              <a:buSzPct val="90000"/>
              <a:buFont typeface="Wingdings" panose="05000000000000000000" pitchFamily="2" charset="2"/>
              <a:buChar char="§"/>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Box 4"/>
          <p:cNvSpPr txBox="1"/>
          <p:nvPr userDrawn="1"/>
        </p:nvSpPr>
        <p:spPr>
          <a:xfrm>
            <a:off x="7308304" y="2708920"/>
            <a:ext cx="1440160" cy="1440160"/>
          </a:xfrm>
          <a:prstGeom prst="rect">
            <a:avLst/>
          </a:prstGeom>
          <a:noFill/>
        </p:spPr>
        <p:txBody>
          <a:bodyPr wrap="square" lIns="0" tIns="0" rIns="0" bIns="0" rtlCol="0">
            <a:noAutofit/>
          </a:bodyPr>
          <a:lstStyle/>
          <a:p>
            <a:pPr>
              <a:lnSpc>
                <a:spcPct val="90000"/>
              </a:lnSpc>
            </a:pPr>
            <a:endParaRPr lang="en-GB" dirty="0" err="1">
              <a:solidFill>
                <a:prstClr val="black"/>
              </a:solidFill>
              <a:latin typeface="Arial" panose="020B0604020202020204" pitchFamily="34" charset="0"/>
              <a:cs typeface="Arial" panose="020B0604020202020204" pitchFamily="34" charset="0"/>
            </a:endParaRPr>
          </a:p>
        </p:txBody>
      </p:sp>
      <p:sp>
        <p:nvSpPr>
          <p:cNvPr id="6" name="Rectangle 5"/>
          <p:cNvSpPr/>
          <p:nvPr userDrawn="1"/>
        </p:nvSpPr>
        <p:spPr>
          <a:xfrm>
            <a:off x="6876256" y="2240868"/>
            <a:ext cx="2267744" cy="2399584"/>
          </a:xfrm>
          <a:prstGeom prst="rect">
            <a:avLst/>
          </a:prstGeom>
          <a:solidFill>
            <a:srgbClr val="59BBE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solidFill>
                <a:prstClr val="white"/>
              </a:solidFill>
            </a:endParaRPr>
          </a:p>
        </p:txBody>
      </p:sp>
    </p:spTree>
    <p:extLst>
      <p:ext uri="{BB962C8B-B14F-4D97-AF65-F5344CB8AC3E}">
        <p14:creationId xmlns:p14="http://schemas.microsoft.com/office/powerpoint/2010/main" val="208666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520081"/>
            <a:ext cx="6347048" cy="604663"/>
          </a:xfrm>
        </p:spPr>
        <p:txBody>
          <a:bodyPr anchor="t"/>
          <a:lstStyle>
            <a:lvl1pPr algn="l">
              <a:defRPr sz="3200" b="1" cap="none" spc="-100" baseline="0"/>
            </a:lvl1pPr>
          </a:lstStyle>
          <a:p>
            <a:r>
              <a:rPr lang="en-US" dirty="0"/>
              <a:t>Click to edit Master title style</a:t>
            </a:r>
          </a:p>
        </p:txBody>
      </p:sp>
      <p:sp>
        <p:nvSpPr>
          <p:cNvPr id="5" name="Text Placeholder 2"/>
          <p:cNvSpPr>
            <a:spLocks noGrp="1"/>
          </p:cNvSpPr>
          <p:nvPr>
            <p:ph type="body" idx="1"/>
          </p:nvPr>
        </p:nvSpPr>
        <p:spPr>
          <a:xfrm>
            <a:off x="468660" y="1268412"/>
            <a:ext cx="6335588" cy="4968899"/>
          </a:xfrm>
        </p:spPr>
        <p:txBody>
          <a:bodyPr anchor="t">
            <a:noAutofit/>
          </a:bodyPr>
          <a:lstStyle>
            <a:lvl1pPr marL="285750" indent="-285750">
              <a:spcBef>
                <a:spcPts val="600"/>
              </a:spcBef>
              <a:buClr>
                <a:schemeClr val="bg1">
                  <a:lumMod val="75000"/>
                </a:schemeClr>
              </a:buClr>
              <a:buSzPct val="90000"/>
              <a:buFont typeface="Wingdings" panose="05000000000000000000" pitchFamily="2" charset="2"/>
              <a:buChar char="§"/>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545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013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94530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57B0D6-2ED4-4351-8515-CF10E2F79FA6}" type="datetimeFigureOut">
              <a:rPr lang="en-GB" smtClean="0"/>
              <a:t>26/03/2017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375665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57B0D6-2ED4-4351-8515-CF10E2F79FA6}" type="datetimeFigureOut">
              <a:rPr lang="en-GB" smtClean="0"/>
              <a:t>26/03/2017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74116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57B0D6-2ED4-4351-8515-CF10E2F79FA6}" type="datetimeFigureOut">
              <a:rPr lang="en-GB" smtClean="0"/>
              <a:t>26/03/2017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429367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57B0D6-2ED4-4351-8515-CF10E2F79FA6}" type="datetimeFigureOut">
              <a:rPr lang="en-GB" smtClean="0"/>
              <a:t>26/03/2017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217740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7B0D6-2ED4-4351-8515-CF10E2F79FA6}" type="datetimeFigureOut">
              <a:rPr lang="en-GB" smtClean="0"/>
              <a:t>26/03/2017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207707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57B0D6-2ED4-4351-8515-CF10E2F79FA6}" type="datetimeFigureOut">
              <a:rPr lang="en-GB" smtClean="0"/>
              <a:t>26/03/2017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188989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57B0D6-2ED4-4351-8515-CF10E2F79FA6}" type="datetimeFigureOut">
              <a:rPr lang="en-GB" smtClean="0"/>
              <a:t>26/03/2017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A45222-547F-46AF-AA5A-9AE499C8E59E}" type="slidenum">
              <a:rPr lang="en-GB" smtClean="0"/>
              <a:t>‹#›</a:t>
            </a:fld>
            <a:endParaRPr lang="en-GB"/>
          </a:p>
        </p:txBody>
      </p:sp>
    </p:spTree>
    <p:extLst>
      <p:ext uri="{BB962C8B-B14F-4D97-AF65-F5344CB8AC3E}">
        <p14:creationId xmlns:p14="http://schemas.microsoft.com/office/powerpoint/2010/main" val="422383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7B0D6-2ED4-4351-8515-CF10E2F79FA6}" type="datetimeFigureOut">
              <a:rPr lang="en-GB" smtClean="0"/>
              <a:t>26/03/2017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45222-547F-46AF-AA5A-9AE499C8E59E}" type="slidenum">
              <a:rPr lang="en-GB" smtClean="0"/>
              <a:t>‹#›</a:t>
            </a:fld>
            <a:endParaRPr lang="en-GB"/>
          </a:p>
        </p:txBody>
      </p:sp>
    </p:spTree>
    <p:extLst>
      <p:ext uri="{BB962C8B-B14F-4D97-AF65-F5344CB8AC3E}">
        <p14:creationId xmlns:p14="http://schemas.microsoft.com/office/powerpoint/2010/main" val="1823053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24328" y="199572"/>
            <a:ext cx="1512168" cy="462292"/>
          </a:xfrm>
          <a:prstGeom prst="rect">
            <a:avLst/>
          </a:prstGeom>
        </p:spPr>
      </p:pic>
    </p:spTree>
    <p:extLst>
      <p:ext uri="{BB962C8B-B14F-4D97-AF65-F5344CB8AC3E}">
        <p14:creationId xmlns:p14="http://schemas.microsoft.com/office/powerpoint/2010/main" val="78941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99717"/>
            <a:ext cx="1512168" cy="462002"/>
          </a:xfrm>
          <a:prstGeom prst="rect">
            <a:avLst/>
          </a:prstGeom>
        </p:spPr>
      </p:pic>
    </p:spTree>
    <p:extLst>
      <p:ext uri="{BB962C8B-B14F-4D97-AF65-F5344CB8AC3E}">
        <p14:creationId xmlns:p14="http://schemas.microsoft.com/office/powerpoint/2010/main" val="13525531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ean.rodriguez@unece.org" TargetMode="External"/><Relationship Id="rId2" Type="http://schemas.openxmlformats.org/officeDocument/2006/relationships/hyperlink" Target="http://www.unece.org/trade/wp6/welcome.html" TargetMode="External"/><Relationship Id="rId1" Type="http://schemas.openxmlformats.org/officeDocument/2006/relationships/slideLayout" Target="../slideLayouts/slideLayout2.xml"/><Relationship Id="rId4" Type="http://schemas.openxmlformats.org/officeDocument/2006/relationships/hyperlink" Target="https://twitter.com/Lorenz_Ja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96752"/>
            <a:ext cx="7772400" cy="1470025"/>
          </a:xfrm>
        </p:spPr>
        <p:txBody>
          <a:bodyPr>
            <a:noAutofit/>
          </a:bodyPr>
          <a:lstStyle/>
          <a:p>
            <a:r>
              <a:rPr lang="en-GB" b="1" dirty="0"/>
              <a:t>Land-use planning and management practices at</a:t>
            </a:r>
            <a:br>
              <a:rPr lang="en-GB" b="1" dirty="0"/>
            </a:br>
            <a:r>
              <a:rPr lang="en-GB" b="1" dirty="0"/>
              <a:t>the local level</a:t>
            </a:r>
            <a:br>
              <a:rPr lang="fr-CH" b="1" dirty="0"/>
            </a:br>
            <a:endParaRPr lang="en-GB" b="1" dirty="0"/>
          </a:p>
        </p:txBody>
      </p:sp>
      <p:sp>
        <p:nvSpPr>
          <p:cNvPr id="3" name="Subtitle 2"/>
          <p:cNvSpPr>
            <a:spLocks noGrp="1"/>
          </p:cNvSpPr>
          <p:nvPr>
            <p:ph type="subTitle" idx="1"/>
          </p:nvPr>
        </p:nvSpPr>
        <p:spPr>
          <a:xfrm>
            <a:off x="540631" y="2780928"/>
            <a:ext cx="8316416" cy="1752600"/>
          </a:xfrm>
        </p:spPr>
        <p:txBody>
          <a:bodyPr>
            <a:normAutofit/>
          </a:bodyPr>
          <a:lstStyle/>
          <a:p>
            <a:r>
              <a:rPr lang="fr-CH" dirty="0"/>
              <a:t>Good practices and action on the </a:t>
            </a:r>
            <a:r>
              <a:rPr lang="fr-CH" dirty="0" err="1"/>
              <a:t>ground</a:t>
            </a:r>
            <a:endParaRPr lang="fr-CH" dirty="0"/>
          </a:p>
          <a:p>
            <a:endParaRPr lang="fr-CH" dirty="0"/>
          </a:p>
          <a:p>
            <a:r>
              <a:rPr lang="fr-CH" dirty="0">
                <a:solidFill>
                  <a:schemeClr val="tx2">
                    <a:lumMod val="60000"/>
                    <a:lumOff val="40000"/>
                  </a:schemeClr>
                </a:solidFill>
              </a:rPr>
              <a:t>United Nations </a:t>
            </a:r>
            <a:r>
              <a:rPr lang="fr-CH" dirty="0" err="1">
                <a:solidFill>
                  <a:schemeClr val="tx2">
                    <a:lumMod val="60000"/>
                    <a:lumOff val="40000"/>
                  </a:schemeClr>
                </a:solidFill>
              </a:rPr>
              <a:t>Economic</a:t>
            </a:r>
            <a:r>
              <a:rPr lang="fr-CH" dirty="0">
                <a:solidFill>
                  <a:schemeClr val="tx2">
                    <a:lumMod val="60000"/>
                    <a:lumOff val="40000"/>
                  </a:schemeClr>
                </a:solidFill>
              </a:rPr>
              <a:t> Commission for Europe</a:t>
            </a:r>
          </a:p>
          <a:p>
            <a:endParaRPr lang="en-GB" dirty="0"/>
          </a:p>
        </p:txBody>
      </p:sp>
      <p:sp>
        <p:nvSpPr>
          <p:cNvPr id="4" name="Rectangle 3"/>
          <p:cNvSpPr/>
          <p:nvPr/>
        </p:nvSpPr>
        <p:spPr>
          <a:xfrm>
            <a:off x="2286000" y="-6450627"/>
            <a:ext cx="4572000" cy="3416320"/>
          </a:xfrm>
          <a:prstGeom prst="rect">
            <a:avLst/>
          </a:prstGeom>
        </p:spPr>
        <p:txBody>
          <a:bodyPr>
            <a:spAutoFit/>
          </a:bodyPr>
          <a:lstStyle/>
          <a:p>
            <a:r>
              <a:rPr lang="en-GB" dirty="0"/>
              <a:t>1) At local, like at national levels, Member states need to integrate the management of new risk trends – including climate change - into national policies and strategies for the achievement of the SDGs and the New Urban Agenda. Without a proper management of risks, the achievement of the SDGs will be critically undermined</a:t>
            </a:r>
          </a:p>
          <a:p>
            <a:endParaRPr lang="en-GB" dirty="0"/>
          </a:p>
          <a:p>
            <a:r>
              <a:rPr lang="en-GB" dirty="0"/>
              <a:t>2</a:t>
            </a:r>
          </a:p>
          <a:p>
            <a:r>
              <a:rPr lang="en-GB" dirty="0"/>
              <a:t>3</a:t>
            </a:r>
          </a:p>
          <a:p>
            <a:r>
              <a:rPr lang="en-GB" dirty="0"/>
              <a:t>4</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509120"/>
            <a:ext cx="5604544" cy="1644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05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7664" y="2636912"/>
            <a:ext cx="6102424" cy="3693319"/>
          </a:xfrm>
          <a:prstGeom prst="rect">
            <a:avLst/>
          </a:prstGeom>
        </p:spPr>
        <p:txBody>
          <a:bodyPr wrap="square">
            <a:spAutoFit/>
          </a:bodyPr>
          <a:lstStyle/>
          <a:p>
            <a:r>
              <a:rPr lang="en-GB" b="1" dirty="0"/>
              <a:t>Lorenza </a:t>
            </a:r>
            <a:r>
              <a:rPr lang="en-GB" b="1" dirty="0" err="1"/>
              <a:t>Jachia</a:t>
            </a:r>
            <a:endParaRPr lang="en-GB" b="1" dirty="0"/>
          </a:p>
          <a:p>
            <a:r>
              <a:rPr lang="en-GB" dirty="0"/>
              <a:t>UNECE Focal Point, Disaster Risk Reduction</a:t>
            </a:r>
          </a:p>
          <a:p>
            <a:r>
              <a:rPr lang="en-GB" dirty="0"/>
              <a:t>Secretary, Working Party on Regulatory Cooperation and Standardization Policies</a:t>
            </a:r>
          </a:p>
          <a:p>
            <a:r>
              <a:rPr lang="en-GB" dirty="0"/>
              <a:t>United Nations Economic Commission for Europe</a:t>
            </a:r>
          </a:p>
          <a:p>
            <a:r>
              <a:rPr lang="en-GB" dirty="0">
                <a:hlinkClick r:id="rId2"/>
              </a:rPr>
              <a:t>http://www.unece.org/trade/wp6/welcome.html </a:t>
            </a:r>
          </a:p>
          <a:p>
            <a:endParaRPr lang="en-GB" dirty="0"/>
          </a:p>
          <a:p>
            <a:r>
              <a:rPr lang="en-GB" dirty="0"/>
              <a:t>Email:		</a:t>
            </a:r>
            <a:r>
              <a:rPr lang="en-GB" dirty="0">
                <a:hlinkClick r:id="rId3"/>
              </a:rPr>
              <a:t>lorenza.jachia@unece.org</a:t>
            </a:r>
          </a:p>
          <a:p>
            <a:r>
              <a:rPr lang="de-DE" dirty="0"/>
              <a:t>Tel:                              +41 (0) 22 917 55 93</a:t>
            </a:r>
          </a:p>
          <a:p>
            <a:r>
              <a:rPr lang="en-GB" dirty="0"/>
              <a:t>Twitter: 		</a:t>
            </a:r>
            <a:r>
              <a:rPr lang="en-GB" dirty="0">
                <a:hlinkClick r:id="rId4"/>
              </a:rPr>
              <a:t>https://twitter.com/Lorenz_Jac</a:t>
            </a:r>
          </a:p>
          <a:p>
            <a:r>
              <a:rPr lang="fr-FR" dirty="0" err="1"/>
              <a:t>Correspondence</a:t>
            </a:r>
            <a:r>
              <a:rPr lang="fr-FR" dirty="0"/>
              <a:t>:     Office 441 - Palais des Nations  -</a:t>
            </a:r>
          </a:p>
          <a:p>
            <a:r>
              <a:rPr lang="fr-FR" dirty="0"/>
              <a:t>		 8-14 avenue de la Paix</a:t>
            </a:r>
          </a:p>
          <a:p>
            <a:r>
              <a:rPr lang="de-DE" dirty="0"/>
              <a:t>                                    CH - 1211 </a:t>
            </a:r>
            <a:r>
              <a:rPr lang="de-DE" dirty="0" err="1"/>
              <a:t>Geneva</a:t>
            </a:r>
            <a:r>
              <a:rPr lang="de-DE" dirty="0"/>
              <a:t> 10, </a:t>
            </a:r>
            <a:r>
              <a:rPr lang="de-DE" dirty="0" err="1"/>
              <a:t>Switzerland</a:t>
            </a:r>
            <a:endParaRPr lang="de-DE" dirty="0"/>
          </a:p>
        </p:txBody>
      </p:sp>
      <p:sp>
        <p:nvSpPr>
          <p:cNvPr id="11" name="Title 1"/>
          <p:cNvSpPr>
            <a:spLocks noGrp="1"/>
          </p:cNvSpPr>
          <p:nvPr>
            <p:ph type="title"/>
          </p:nvPr>
        </p:nvSpPr>
        <p:spPr>
          <a:xfrm>
            <a:off x="2843808" y="980728"/>
            <a:ext cx="4330824" cy="1143000"/>
          </a:xfrm>
        </p:spPr>
        <p:txBody>
          <a:bodyPr>
            <a:normAutofit fontScale="90000"/>
          </a:bodyPr>
          <a:lstStyle/>
          <a:p>
            <a:r>
              <a:rPr lang="fr-CH" dirty="0" err="1"/>
              <a:t>Thank</a:t>
            </a:r>
            <a:r>
              <a:rPr lang="fr-CH" dirty="0"/>
              <a:t> </a:t>
            </a:r>
            <a:r>
              <a:rPr lang="fr-CH" dirty="0" err="1"/>
              <a:t>you</a:t>
            </a:r>
            <a:r>
              <a:rPr lang="fr-CH" dirty="0"/>
              <a:t> and </a:t>
            </a:r>
            <a:r>
              <a:rPr lang="fr-CH" dirty="0" err="1"/>
              <a:t>please</a:t>
            </a:r>
            <a:r>
              <a:rPr lang="fr-CH" dirty="0"/>
              <a:t> </a:t>
            </a:r>
            <a:r>
              <a:rPr lang="fr-CH" dirty="0" err="1"/>
              <a:t>be</a:t>
            </a:r>
            <a:r>
              <a:rPr lang="fr-CH" dirty="0"/>
              <a:t> in </a:t>
            </a:r>
            <a:r>
              <a:rPr lang="fr-CH" dirty="0" err="1"/>
              <a:t>touch</a:t>
            </a:r>
            <a:r>
              <a:rPr lang="fr-CH" dirty="0"/>
              <a:t> </a:t>
            </a:r>
            <a:endParaRPr lang="en-GB" dirty="0"/>
          </a:p>
        </p:txBody>
      </p:sp>
    </p:spTree>
    <p:extLst>
      <p:ext uri="{BB962C8B-B14F-4D97-AF65-F5344CB8AC3E}">
        <p14:creationId xmlns:p14="http://schemas.microsoft.com/office/powerpoint/2010/main" val="426368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normAutofit/>
          </a:bodyPr>
          <a:lstStyle/>
          <a:p>
            <a:r>
              <a:rPr lang="fr-CH" b="1" dirty="0" err="1"/>
              <a:t>Risk-informed</a:t>
            </a:r>
            <a:r>
              <a:rPr lang="fr-CH" b="1" dirty="0"/>
              <a:t> </a:t>
            </a:r>
            <a:r>
              <a:rPr lang="fr-CH" b="1" dirty="0" err="1"/>
              <a:t>development</a:t>
            </a:r>
            <a:endParaRPr lang="en-GB" b="1" dirty="0"/>
          </a:p>
        </p:txBody>
      </p:sp>
      <p:sp>
        <p:nvSpPr>
          <p:cNvPr id="3" name="Content Placeholder 2"/>
          <p:cNvSpPr>
            <a:spLocks noGrp="1"/>
          </p:cNvSpPr>
          <p:nvPr>
            <p:ph idx="1"/>
          </p:nvPr>
        </p:nvSpPr>
        <p:spPr>
          <a:xfrm>
            <a:off x="4067944" y="1196752"/>
            <a:ext cx="4700706" cy="5220330"/>
          </a:xfrm>
        </p:spPr>
        <p:txBody>
          <a:bodyPr>
            <a:normAutofit fontScale="77500" lnSpcReduction="20000"/>
          </a:bodyPr>
          <a:lstStyle/>
          <a:p>
            <a:r>
              <a:rPr lang="en-GB" dirty="0"/>
              <a:t>Top down, prescriptive rules and approaches are ill-adapted to new risk trends </a:t>
            </a:r>
          </a:p>
          <a:p>
            <a:r>
              <a:rPr lang="en-GB" dirty="0"/>
              <a:t>UNECE group of experts on “Risk Management in Regulatory Frameworks” develops guidance for responsive and risk-based regulatory frameworks. </a:t>
            </a:r>
          </a:p>
          <a:p>
            <a:r>
              <a:rPr lang="fr-CH" dirty="0" err="1"/>
              <a:t>Based</a:t>
            </a:r>
            <a:r>
              <a:rPr lang="fr-CH" dirty="0"/>
              <a:t> on </a:t>
            </a:r>
            <a:r>
              <a:rPr lang="fr-CH" dirty="0" err="1"/>
              <a:t>intl</a:t>
            </a:r>
            <a:r>
              <a:rPr lang="fr-CH" dirty="0"/>
              <a:t> best practice and use of ISO 31000 </a:t>
            </a:r>
            <a:endParaRPr lang="en-GB" dirty="0"/>
          </a:p>
          <a:p>
            <a:r>
              <a:rPr lang="en-GB" dirty="0"/>
              <a:t>Emphasis on strategies to monitor and radically increase compliance: too large a part of world population lives in areas where the law does not reach!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212976"/>
            <a:ext cx="2510438" cy="298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36712"/>
            <a:ext cx="3331504" cy="244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2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b="1" dirty="0" err="1"/>
              <a:t>Using</a:t>
            </a:r>
            <a:r>
              <a:rPr lang="fr-CH" b="1" dirty="0"/>
              <a:t> </a:t>
            </a:r>
            <a:r>
              <a:rPr lang="fr-CH" b="1" dirty="0" err="1"/>
              <a:t>regional</a:t>
            </a:r>
            <a:r>
              <a:rPr lang="fr-CH" b="1" dirty="0"/>
              <a:t> and global </a:t>
            </a:r>
            <a:r>
              <a:rPr lang="fr-CH" b="1" dirty="0" err="1"/>
              <a:t>frameworks</a:t>
            </a:r>
            <a:endParaRPr lang="en-GB" b="1"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7" y="2276872"/>
            <a:ext cx="4282388" cy="401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0" y="1510168"/>
            <a:ext cx="4402832" cy="4968551"/>
          </a:xfrm>
        </p:spPr>
        <p:txBody>
          <a:bodyPr>
            <a:normAutofit fontScale="92500" lnSpcReduction="20000"/>
          </a:bodyPr>
          <a:lstStyle/>
          <a:p>
            <a:pPr marL="0" indent="0">
              <a:buNone/>
            </a:pPr>
            <a:r>
              <a:rPr lang="en-GB" dirty="0"/>
              <a:t>UNECE norms, standards and conventions include: </a:t>
            </a:r>
          </a:p>
          <a:p>
            <a:pPr lvl="1"/>
            <a:r>
              <a:rPr lang="en-GB" dirty="0"/>
              <a:t>the Water Convention - which sets best practice for river basin management </a:t>
            </a:r>
          </a:p>
          <a:p>
            <a:pPr lvl="1"/>
            <a:r>
              <a:rPr lang="en-GB" dirty="0"/>
              <a:t>the Industrial Accidents Convention fosters prevention, preparedness and response </a:t>
            </a:r>
          </a:p>
          <a:p>
            <a:pPr lvl="1"/>
            <a:r>
              <a:rPr lang="en-GB" dirty="0"/>
              <a:t>Smart Sustainable Cities (SSC) standards (UNECE –ITU)</a:t>
            </a:r>
          </a:p>
        </p:txBody>
      </p:sp>
    </p:spTree>
    <p:extLst>
      <p:ext uri="{BB962C8B-B14F-4D97-AF65-F5344CB8AC3E}">
        <p14:creationId xmlns:p14="http://schemas.microsoft.com/office/powerpoint/2010/main" val="424504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00713" y="408467"/>
            <a:ext cx="1079603" cy="215643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solidFill>
                <a:prstClr val="white"/>
              </a:solidFill>
            </a:endParaRPr>
          </a:p>
        </p:txBody>
      </p:sp>
      <p:sp>
        <p:nvSpPr>
          <p:cNvPr id="11" name="Rectangle 10"/>
          <p:cNvSpPr/>
          <p:nvPr/>
        </p:nvSpPr>
        <p:spPr>
          <a:xfrm rot="5400000">
            <a:off x="7964791" y="1041290"/>
            <a:ext cx="90010" cy="230914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907" y="4797152"/>
            <a:ext cx="3132347" cy="1872208"/>
          </a:xfrm>
          <a:prstGeom prst="rect">
            <a:avLst/>
          </a:prstGeom>
        </p:spPr>
      </p:pic>
      <p:sp>
        <p:nvSpPr>
          <p:cNvPr id="14" name="Text Placeholder 2"/>
          <p:cNvSpPr txBox="1">
            <a:spLocks/>
          </p:cNvSpPr>
          <p:nvPr/>
        </p:nvSpPr>
        <p:spPr>
          <a:xfrm>
            <a:off x="447106" y="692696"/>
            <a:ext cx="6861198" cy="1292472"/>
          </a:xfrm>
          <a:prstGeom prst="rect">
            <a:avLst/>
          </a:prstGeom>
        </p:spPr>
        <p:txBody>
          <a:bodyPr vert="horz" lIns="0" tIns="0" rIns="0" bIns="0" rtlCol="0" anchor="t">
            <a:noAutofit/>
          </a:bodyPr>
          <a:lstStyle>
            <a:lvl1pPr marL="0" indent="0" algn="l" defTabSz="914400" rtl="0" eaLnBrk="1" latinLnBrk="0" hangingPunct="1">
              <a:lnSpc>
                <a:spcPct val="90000"/>
              </a:lnSpc>
              <a:spcBef>
                <a:spcPts val="600"/>
              </a:spcBef>
              <a:buClr>
                <a:schemeClr val="tx1"/>
              </a:buClr>
              <a:buFont typeface="HP Simplified" panose="020B0604020204020204" pitchFamily="34" charset="0"/>
              <a:buNone/>
              <a:defRPr sz="2000" kern="1200">
                <a:solidFill>
                  <a:schemeClr val="tx1"/>
                </a:solidFill>
                <a:latin typeface="Arial"/>
                <a:ea typeface="+mn-ea"/>
                <a:cs typeface="+mn-cs"/>
              </a:defRPr>
            </a:lvl1pPr>
            <a:lvl2pPr marL="457200" indent="0" algn="l" defTabSz="914400" rtl="0" eaLnBrk="1" latinLnBrk="0" hangingPunct="1">
              <a:lnSpc>
                <a:spcPct val="90000"/>
              </a:lnSpc>
              <a:spcBef>
                <a:spcPts val="800"/>
              </a:spcBef>
              <a:buClr>
                <a:schemeClr val="tx1"/>
              </a:buClr>
              <a:buSzPct val="80000"/>
              <a:buFont typeface="HP Simplified" panose="020B0604020204020204" pitchFamily="34" charset="0"/>
              <a:buNone/>
              <a:defRPr sz="1800" kern="1200">
                <a:solidFill>
                  <a:schemeClr val="tx1">
                    <a:tint val="75000"/>
                  </a:schemeClr>
                </a:solidFill>
                <a:latin typeface="Arial"/>
                <a:ea typeface="+mn-ea"/>
                <a:cs typeface="+mn-cs"/>
              </a:defRPr>
            </a:lvl2pPr>
            <a:lvl3pPr marL="914400" indent="0" algn="l" defTabSz="914400" rtl="0" eaLnBrk="1" latinLnBrk="0" hangingPunct="1">
              <a:lnSpc>
                <a:spcPct val="90000"/>
              </a:lnSpc>
              <a:spcBef>
                <a:spcPts val="600"/>
              </a:spcBef>
              <a:buClr>
                <a:schemeClr val="tx1"/>
              </a:buClr>
              <a:buFont typeface="HP Simplified" panose="020B0604020204020204" pitchFamily="34" charset="0"/>
              <a:buNone/>
              <a:defRPr sz="1600" kern="1200">
                <a:solidFill>
                  <a:schemeClr val="tx1">
                    <a:tint val="75000"/>
                  </a:schemeClr>
                </a:solidFill>
                <a:latin typeface="Arial"/>
                <a:ea typeface="+mn-ea"/>
                <a:cs typeface="+mn-cs"/>
              </a:defRPr>
            </a:lvl3pPr>
            <a:lvl4pPr marL="13716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Arial"/>
                <a:ea typeface="+mn-ea"/>
                <a:cs typeface="+mn-cs"/>
              </a:defRPr>
            </a:lvl4pPr>
            <a:lvl5pPr marL="18288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Arial"/>
                <a:ea typeface="+mn-ea"/>
                <a:cs typeface="+mn-cs"/>
              </a:defRPr>
            </a:lvl5pPr>
            <a:lvl6pPr marL="22860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9pPr>
          </a:lstStyle>
          <a:p>
            <a:pPr>
              <a:buClr>
                <a:prstClr val="black"/>
              </a:buClr>
            </a:pPr>
            <a:r>
              <a:rPr lang="en-US" sz="3200" b="1" spc="-100" dirty="0">
                <a:solidFill>
                  <a:srgbClr val="59BCE4"/>
                </a:solidFill>
              </a:rPr>
              <a:t>Geneva UN Charter on Sustainable Housing</a:t>
            </a:r>
          </a:p>
        </p:txBody>
      </p:sp>
      <p:sp>
        <p:nvSpPr>
          <p:cNvPr id="15" name="Title 1"/>
          <p:cNvSpPr txBox="1">
            <a:spLocks/>
          </p:cNvSpPr>
          <p:nvPr/>
        </p:nvSpPr>
        <p:spPr>
          <a:xfrm>
            <a:off x="7168565" y="2894891"/>
            <a:ext cx="1683126" cy="103816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1800" dirty="0">
                <a:solidFill>
                  <a:prstClr val="white"/>
                </a:solidFill>
              </a:rPr>
              <a:t>Sustainable Housing and Real Estate Markets</a:t>
            </a:r>
          </a:p>
        </p:txBody>
      </p:sp>
      <p:sp>
        <p:nvSpPr>
          <p:cNvPr id="2" name="Rectangle 1"/>
          <p:cNvSpPr/>
          <p:nvPr/>
        </p:nvSpPr>
        <p:spPr>
          <a:xfrm>
            <a:off x="292402" y="1700808"/>
            <a:ext cx="6552728" cy="3785652"/>
          </a:xfrm>
          <a:prstGeom prst="rect">
            <a:avLst/>
          </a:prstGeom>
        </p:spPr>
        <p:txBody>
          <a:bodyPr wrap="square">
            <a:spAutoFit/>
          </a:bodyPr>
          <a:lstStyle/>
          <a:p>
            <a:r>
              <a:rPr lang="it-IT" sz="1600" b="1" dirty="0">
                <a:solidFill>
                  <a:srgbClr val="59BBE4"/>
                </a:solidFill>
                <a:latin typeface="Arial"/>
                <a:cs typeface="Arial"/>
              </a:rPr>
              <a:t>Principles (Environment):</a:t>
            </a:r>
          </a:p>
          <a:p>
            <a:endParaRPr lang="en-GB" sz="1600" b="1" dirty="0">
              <a:solidFill>
                <a:srgbClr val="FF0000"/>
              </a:solidFill>
              <a:latin typeface="Arial"/>
              <a:cs typeface="Arial"/>
            </a:endParaRPr>
          </a:p>
          <a:p>
            <a:pPr marL="285750" indent="-285750">
              <a:buFont typeface="Arial" panose="020B0604020202020204" pitchFamily="34" charset="0"/>
              <a:buChar char="•"/>
            </a:pPr>
            <a:r>
              <a:rPr lang="en-GB" sz="1600" dirty="0">
                <a:solidFill>
                  <a:prstClr val="white">
                    <a:lumMod val="50000"/>
                  </a:prstClr>
                </a:solidFill>
                <a:cs typeface="Arial"/>
              </a:rPr>
              <a:t>Housing should be planned, constructed and used in a way that minimizes environmental impact and promotes environmental sustainability.</a:t>
            </a:r>
          </a:p>
          <a:p>
            <a:pPr marL="285750" indent="-285750">
              <a:buFont typeface="Arial" panose="020B0604020202020204" pitchFamily="34" charset="0"/>
              <a:buChar char="•"/>
            </a:pPr>
            <a:endParaRPr lang="it-IT" sz="1600" dirty="0">
              <a:solidFill>
                <a:prstClr val="white">
                  <a:lumMod val="50000"/>
                </a:prstClr>
              </a:solidFill>
              <a:cs typeface="Arial"/>
            </a:endParaRPr>
          </a:p>
          <a:p>
            <a:pPr marL="285750" indent="-285750">
              <a:buFont typeface="Arial" panose="020B0604020202020204" pitchFamily="34" charset="0"/>
              <a:buChar char="•"/>
            </a:pPr>
            <a:r>
              <a:rPr lang="it-IT" sz="1600" dirty="0">
                <a:solidFill>
                  <a:prstClr val="white">
                    <a:lumMod val="50000"/>
                  </a:prstClr>
                </a:solidFill>
                <a:cs typeface="Arial"/>
              </a:rPr>
              <a:t>Housing stock that is resilient to natural and human-generated hazards, enhanced through adequate planning, design and safe construction.</a:t>
            </a:r>
            <a:endParaRPr lang="en-GB" sz="1600" dirty="0">
              <a:solidFill>
                <a:prstClr val="white">
                  <a:lumMod val="50000"/>
                </a:prstClr>
              </a:solidFill>
              <a:cs typeface="Arial"/>
            </a:endParaRPr>
          </a:p>
          <a:p>
            <a:pPr marL="285750" indent="-285750">
              <a:buFont typeface="Arial" panose="020B0604020202020204" pitchFamily="34" charset="0"/>
              <a:buChar char="•"/>
            </a:pPr>
            <a:endParaRPr lang="en-GB" sz="1600" dirty="0">
              <a:solidFill>
                <a:prstClr val="white">
                  <a:lumMod val="50000"/>
                </a:prstClr>
              </a:solidFill>
              <a:cs typeface="Arial"/>
            </a:endParaRPr>
          </a:p>
          <a:p>
            <a:pPr marL="285750" indent="-285750">
              <a:buFont typeface="Arial" panose="020B0604020202020204" pitchFamily="34" charset="0"/>
              <a:buChar char="•"/>
            </a:pPr>
            <a:r>
              <a:rPr lang="it-IT" sz="1600" dirty="0">
                <a:solidFill>
                  <a:prstClr val="white">
                    <a:lumMod val="50000"/>
                  </a:prstClr>
                </a:solidFill>
                <a:latin typeface="Arial"/>
                <a:cs typeface="Arial"/>
              </a:rPr>
              <a:t>Promote sustainable urban development and supports the </a:t>
            </a:r>
            <a:r>
              <a:rPr lang="it-IT" sz="1600" b="1" dirty="0">
                <a:solidFill>
                  <a:srgbClr val="F89D2A"/>
                </a:solidFill>
                <a:latin typeface="Arial"/>
                <a:cs typeface="Arial"/>
              </a:rPr>
              <a:t>Sustainable Development Goal 11</a:t>
            </a:r>
            <a:r>
              <a:rPr lang="it-IT" sz="1600" dirty="0">
                <a:solidFill>
                  <a:prstClr val="white">
                    <a:lumMod val="50000"/>
                  </a:prstClr>
                </a:solidFill>
                <a:latin typeface="Arial"/>
                <a:cs typeface="Arial"/>
              </a:rPr>
              <a:t> on cities and human settlements </a:t>
            </a:r>
            <a:endParaRPr lang="en-GB" sz="1600" dirty="0">
              <a:solidFill>
                <a:prstClr val="white">
                  <a:lumMod val="50000"/>
                </a:prstClr>
              </a:solidFill>
              <a:latin typeface="Arial"/>
              <a:cs typeface="Arial"/>
            </a:endParaRPr>
          </a:p>
          <a:p>
            <a:pPr>
              <a:buClr>
                <a:prstClr val="black"/>
              </a:buClr>
            </a:pPr>
            <a:endParaRPr lang="it-IT" sz="1600" dirty="0">
              <a:solidFill>
                <a:prstClr val="white">
                  <a:lumMod val="50000"/>
                </a:prstClr>
              </a:solidFill>
              <a:latin typeface="Arial"/>
              <a:cs typeface="Arial"/>
            </a:endParaRPr>
          </a:p>
          <a:p>
            <a:endParaRPr lang="en-GB" sz="1600" dirty="0">
              <a:solidFill>
                <a:srgbClr val="FF0000"/>
              </a:solidFill>
              <a:latin typeface="Arial" panose="020B0604020202020204" pitchFamily="34" charset="0"/>
              <a:cs typeface="Arial" panose="020B0604020202020204" pitchFamily="34" charset="0"/>
            </a:endParaRPr>
          </a:p>
        </p:txBody>
      </p:sp>
      <p:sp>
        <p:nvSpPr>
          <p:cNvPr id="12" name="Text Placeholder 2"/>
          <p:cNvSpPr txBox="1">
            <a:spLocks/>
          </p:cNvSpPr>
          <p:nvPr/>
        </p:nvSpPr>
        <p:spPr>
          <a:xfrm>
            <a:off x="489247" y="265369"/>
            <a:ext cx="6426460" cy="286196"/>
          </a:xfrm>
          <a:prstGeom prst="rect">
            <a:avLst/>
          </a:prstGeom>
        </p:spPr>
        <p:txBody>
          <a:bodyPr vert="horz" lIns="0" tIns="0" rIns="0" bIns="0" rtlCol="0" anchor="t">
            <a:noAutofit/>
          </a:bodyPr>
          <a:lstStyle>
            <a:lvl1pPr marL="0" indent="0" algn="l" defTabSz="914400" rtl="0" eaLnBrk="1" latinLnBrk="0" hangingPunct="1">
              <a:lnSpc>
                <a:spcPct val="90000"/>
              </a:lnSpc>
              <a:spcBef>
                <a:spcPts val="600"/>
              </a:spcBef>
              <a:buClr>
                <a:schemeClr val="tx1"/>
              </a:buClr>
              <a:buFont typeface="HP Simplified" panose="020B0604020204020204" pitchFamily="34" charset="0"/>
              <a:buNone/>
              <a:defRPr sz="2000" kern="1200">
                <a:solidFill>
                  <a:schemeClr val="tx1"/>
                </a:solidFill>
                <a:latin typeface="Arial"/>
                <a:ea typeface="+mn-ea"/>
                <a:cs typeface="+mn-cs"/>
              </a:defRPr>
            </a:lvl1pPr>
            <a:lvl2pPr marL="457200" indent="0" algn="l" defTabSz="914400" rtl="0" eaLnBrk="1" latinLnBrk="0" hangingPunct="1">
              <a:lnSpc>
                <a:spcPct val="90000"/>
              </a:lnSpc>
              <a:spcBef>
                <a:spcPts val="800"/>
              </a:spcBef>
              <a:buClr>
                <a:schemeClr val="tx1"/>
              </a:buClr>
              <a:buSzPct val="80000"/>
              <a:buFont typeface="HP Simplified" panose="020B0604020204020204" pitchFamily="34" charset="0"/>
              <a:buNone/>
              <a:defRPr sz="1800" kern="1200">
                <a:solidFill>
                  <a:schemeClr val="tx1">
                    <a:tint val="75000"/>
                  </a:schemeClr>
                </a:solidFill>
                <a:latin typeface="Arial"/>
                <a:ea typeface="+mn-ea"/>
                <a:cs typeface="+mn-cs"/>
              </a:defRPr>
            </a:lvl2pPr>
            <a:lvl3pPr marL="914400" indent="0" algn="l" defTabSz="914400" rtl="0" eaLnBrk="1" latinLnBrk="0" hangingPunct="1">
              <a:lnSpc>
                <a:spcPct val="90000"/>
              </a:lnSpc>
              <a:spcBef>
                <a:spcPts val="600"/>
              </a:spcBef>
              <a:buClr>
                <a:schemeClr val="tx1"/>
              </a:buClr>
              <a:buFont typeface="HP Simplified" panose="020B0604020204020204" pitchFamily="34" charset="0"/>
              <a:buNone/>
              <a:defRPr sz="1600" kern="1200">
                <a:solidFill>
                  <a:schemeClr val="tx1">
                    <a:tint val="75000"/>
                  </a:schemeClr>
                </a:solidFill>
                <a:latin typeface="Arial"/>
                <a:ea typeface="+mn-ea"/>
                <a:cs typeface="+mn-cs"/>
              </a:defRPr>
            </a:lvl3pPr>
            <a:lvl4pPr marL="13716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Arial"/>
                <a:ea typeface="+mn-ea"/>
                <a:cs typeface="+mn-cs"/>
              </a:defRPr>
            </a:lvl4pPr>
            <a:lvl5pPr marL="18288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Arial"/>
                <a:ea typeface="+mn-ea"/>
                <a:cs typeface="+mn-cs"/>
              </a:defRPr>
            </a:lvl5pPr>
            <a:lvl6pPr marL="22860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Clr>
                <a:schemeClr val="tx1"/>
              </a:buClr>
              <a:buSzPct val="80000"/>
              <a:buFont typeface="HP Simplified" panose="020B0604020204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Clr>
                <a:schemeClr val="tx1"/>
              </a:buClr>
              <a:buFont typeface="HP Simplified" panose="020B0604020204020204" pitchFamily="34" charset="0"/>
              <a:buNone/>
              <a:defRPr sz="1400" kern="1200">
                <a:solidFill>
                  <a:schemeClr val="tx1">
                    <a:tint val="75000"/>
                  </a:schemeClr>
                </a:solidFill>
                <a:latin typeface="+mn-lt"/>
                <a:ea typeface="+mn-ea"/>
                <a:cs typeface="+mn-cs"/>
              </a:defRPr>
            </a:lvl9pPr>
          </a:lstStyle>
          <a:p>
            <a:pPr>
              <a:buClr>
                <a:prstClr val="black"/>
              </a:buClr>
            </a:pPr>
            <a:r>
              <a:rPr lang="en-GB" sz="1600" dirty="0">
                <a:solidFill>
                  <a:srgbClr val="59BBE4"/>
                </a:solidFill>
                <a:latin typeface="Arial" panose="020B0604020202020204" pitchFamily="34" charset="0"/>
                <a:cs typeface="Arial" panose="020B0604020202020204" pitchFamily="34" charset="0"/>
              </a:rPr>
              <a:t>UNECE endorsed the Geneva UN Charter in </a:t>
            </a:r>
            <a:r>
              <a:rPr lang="en-GB" sz="1600" b="1" dirty="0">
                <a:solidFill>
                  <a:srgbClr val="59BBE4"/>
                </a:solidFill>
                <a:latin typeface="Arial" panose="020B0604020202020204" pitchFamily="34" charset="0"/>
                <a:cs typeface="Arial" panose="020B0604020202020204" pitchFamily="34" charset="0"/>
              </a:rPr>
              <a:t>April 2015</a:t>
            </a:r>
            <a:endParaRPr lang="en-GB" sz="1600" b="1" dirty="0">
              <a:solidFill>
                <a:prstClr val="white">
                  <a:lumMod val="50000"/>
                </a:prstClr>
              </a:solidFill>
              <a:cs typeface="Arial"/>
            </a:endParaRPr>
          </a:p>
        </p:txBody>
      </p:sp>
    </p:spTree>
    <p:extLst>
      <p:ext uri="{BB962C8B-B14F-4D97-AF65-F5344CB8AC3E}">
        <p14:creationId xmlns:p14="http://schemas.microsoft.com/office/powerpoint/2010/main" val="129751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7964791" y="1041290"/>
            <a:ext cx="90010" cy="230914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p>
        </p:txBody>
      </p:sp>
      <p:sp>
        <p:nvSpPr>
          <p:cNvPr id="12" name="Title 1"/>
          <p:cNvSpPr txBox="1">
            <a:spLocks/>
          </p:cNvSpPr>
          <p:nvPr/>
        </p:nvSpPr>
        <p:spPr>
          <a:xfrm>
            <a:off x="7168565" y="2894891"/>
            <a:ext cx="1683126" cy="103816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a:lstStyle>
          <a:p>
            <a:pPr algn="ctr"/>
            <a:r>
              <a:rPr lang="en-US" sz="1800" dirty="0">
                <a:solidFill>
                  <a:schemeClr val="bg1"/>
                </a:solidFill>
              </a:rPr>
              <a:t>Sustainable Housing and Real Estate Markets</a:t>
            </a:r>
          </a:p>
        </p:txBody>
      </p:sp>
      <p:sp>
        <p:nvSpPr>
          <p:cNvPr id="14" name="Title 1"/>
          <p:cNvSpPr>
            <a:spLocks noGrp="1"/>
          </p:cNvSpPr>
          <p:nvPr>
            <p:ph type="title"/>
          </p:nvPr>
        </p:nvSpPr>
        <p:spPr>
          <a:xfrm>
            <a:off x="197284" y="188640"/>
            <a:ext cx="5818108" cy="445674"/>
          </a:xfrm>
        </p:spPr>
        <p:txBody>
          <a:bodyPr/>
          <a:lstStyle/>
          <a:p>
            <a:r>
              <a:rPr lang="en-GB" sz="2400" dirty="0">
                <a:solidFill>
                  <a:srgbClr val="59BBE4"/>
                </a:solidFill>
              </a:rPr>
              <a:t>National Action Plans for Sustainable Housing and Urban Development </a:t>
            </a:r>
            <a:br>
              <a:rPr lang="en-GB" sz="2400" b="0" dirty="0">
                <a:solidFill>
                  <a:srgbClr val="59BBE4"/>
                </a:solidFill>
              </a:rPr>
            </a:br>
            <a:br>
              <a:rPr lang="en-GB" sz="2400" b="0" dirty="0">
                <a:solidFill>
                  <a:srgbClr val="59BBE4"/>
                </a:solidFill>
              </a:rPr>
            </a:br>
            <a:br>
              <a:rPr lang="en-GB" sz="2400" b="0" dirty="0">
                <a:solidFill>
                  <a:srgbClr val="59BBE4"/>
                </a:solidFill>
              </a:rPr>
            </a:br>
            <a:endParaRPr lang="en-GB" sz="2400" b="0" dirty="0">
              <a:solidFill>
                <a:srgbClr val="59BBE4"/>
              </a:solidFill>
            </a:endParaRPr>
          </a:p>
        </p:txBody>
      </p:sp>
      <p:sp>
        <p:nvSpPr>
          <p:cNvPr id="15" name="Text Placeholder 2"/>
          <p:cNvSpPr>
            <a:spLocks noGrp="1"/>
          </p:cNvSpPr>
          <p:nvPr>
            <p:ph type="body" idx="1"/>
          </p:nvPr>
        </p:nvSpPr>
        <p:spPr>
          <a:xfrm>
            <a:off x="299434" y="1185163"/>
            <a:ext cx="6419056" cy="1512168"/>
          </a:xfrm>
        </p:spPr>
        <p:txBody>
          <a:bodyPr/>
          <a:lstStyle/>
          <a:p>
            <a:pPr>
              <a:buClr>
                <a:schemeClr val="bg1">
                  <a:lumMod val="65000"/>
                </a:schemeClr>
              </a:buClr>
              <a:buSzPct val="90000"/>
              <a:buFont typeface="Arial" panose="020B0604020202020204" pitchFamily="34" charset="0"/>
              <a:buChar char="•"/>
            </a:pPr>
            <a:r>
              <a:rPr lang="en-GB" sz="1400" dirty="0">
                <a:solidFill>
                  <a:schemeClr val="bg1">
                    <a:lumMod val="50000"/>
                  </a:schemeClr>
                </a:solidFill>
              </a:rPr>
              <a:t>Based on country profiles’ policy recommendations</a:t>
            </a:r>
          </a:p>
          <a:p>
            <a:pPr>
              <a:buClr>
                <a:schemeClr val="bg1">
                  <a:lumMod val="65000"/>
                </a:schemeClr>
              </a:buClr>
              <a:buSzPct val="90000"/>
              <a:buFont typeface="Arial" panose="020B0604020202020204" pitchFamily="34" charset="0"/>
              <a:buChar char="•"/>
            </a:pPr>
            <a:r>
              <a:rPr lang="en-GB" sz="1400" dirty="0">
                <a:solidFill>
                  <a:schemeClr val="bg1">
                    <a:lumMod val="50000"/>
                  </a:schemeClr>
                </a:solidFill>
              </a:rPr>
              <a:t>Implementation overseen by a high-level </a:t>
            </a:r>
            <a:r>
              <a:rPr lang="en-GB" sz="1400" dirty="0" err="1">
                <a:solidFill>
                  <a:schemeClr val="bg1">
                    <a:lumMod val="50000"/>
                  </a:schemeClr>
                </a:solidFill>
              </a:rPr>
              <a:t>interministerial</a:t>
            </a:r>
            <a:r>
              <a:rPr lang="en-GB" sz="1400" dirty="0">
                <a:solidFill>
                  <a:schemeClr val="bg1">
                    <a:lumMod val="50000"/>
                  </a:schemeClr>
                </a:solidFill>
              </a:rPr>
              <a:t> steering committees</a:t>
            </a:r>
          </a:p>
          <a:p>
            <a:pPr>
              <a:buClr>
                <a:schemeClr val="bg1">
                  <a:lumMod val="65000"/>
                </a:schemeClr>
              </a:buClr>
              <a:buSzPct val="90000"/>
              <a:buFont typeface="Arial" panose="020B0604020202020204" pitchFamily="34" charset="0"/>
              <a:buChar char="•"/>
            </a:pPr>
            <a:r>
              <a:rPr lang="en-GB" sz="1400" dirty="0">
                <a:solidFill>
                  <a:schemeClr val="bg1">
                    <a:lumMod val="50000"/>
                  </a:schemeClr>
                </a:solidFill>
              </a:rPr>
              <a:t>Implementation by national experts in cooperation with the UNECE, UNDP, other international organisations and experts</a:t>
            </a:r>
          </a:p>
          <a:p>
            <a:pPr>
              <a:buClr>
                <a:schemeClr val="bg1">
                  <a:lumMod val="65000"/>
                </a:schemeClr>
              </a:buClr>
              <a:buSzPct val="90000"/>
              <a:buFont typeface="Arial" panose="020B0604020202020204" pitchFamily="34" charset="0"/>
              <a:buChar char="•"/>
            </a:pPr>
            <a:r>
              <a:rPr lang="en-GB" sz="1400" dirty="0">
                <a:solidFill>
                  <a:schemeClr val="bg1">
                    <a:lumMod val="50000"/>
                  </a:schemeClr>
                </a:solidFill>
              </a:rPr>
              <a:t>Donor coordination mechanism</a:t>
            </a:r>
          </a:p>
          <a:p>
            <a:pPr>
              <a:buClr>
                <a:schemeClr val="bg1">
                  <a:lumMod val="65000"/>
                </a:schemeClr>
              </a:buClr>
              <a:buSzPct val="90000"/>
              <a:buFont typeface="Arial" panose="020B0604020202020204" pitchFamily="34" charset="0"/>
              <a:buChar char="•"/>
            </a:pPr>
            <a:r>
              <a:rPr lang="en-GB" sz="1400" dirty="0">
                <a:solidFill>
                  <a:schemeClr val="bg1">
                    <a:lumMod val="50000"/>
                  </a:schemeClr>
                </a:solidFill>
              </a:rPr>
              <a:t>Supported by capacity building activities</a:t>
            </a:r>
          </a:p>
        </p:txBody>
      </p:sp>
      <p:sp>
        <p:nvSpPr>
          <p:cNvPr id="9" name="Rectangle 8"/>
          <p:cNvSpPr/>
          <p:nvPr/>
        </p:nvSpPr>
        <p:spPr>
          <a:xfrm>
            <a:off x="280009" y="817606"/>
            <a:ext cx="5652656" cy="369332"/>
          </a:xfrm>
          <a:prstGeom prst="rect">
            <a:avLst/>
          </a:prstGeom>
        </p:spPr>
        <p:txBody>
          <a:bodyPr wrap="square">
            <a:spAutoFit/>
          </a:bodyPr>
          <a:lstStyle/>
          <a:p>
            <a:r>
              <a:rPr lang="en-GB" dirty="0">
                <a:solidFill>
                  <a:schemeClr val="bg1">
                    <a:lumMod val="50000"/>
                  </a:schemeClr>
                </a:solidFill>
                <a:latin typeface="Arial" panose="020B0604020202020204" pitchFamily="34" charset="0"/>
                <a:cs typeface="Arial" panose="020B0604020202020204" pitchFamily="34" charset="0"/>
              </a:rPr>
              <a:t>Armenia, Tajikistan, Serbia and Republic of Moldova</a:t>
            </a:r>
          </a:p>
        </p:txBody>
      </p:sp>
      <p:sp>
        <p:nvSpPr>
          <p:cNvPr id="2" name="TextBox 1"/>
          <p:cNvSpPr txBox="1"/>
          <p:nvPr/>
        </p:nvSpPr>
        <p:spPr>
          <a:xfrm>
            <a:off x="193462" y="3410978"/>
            <a:ext cx="5825751" cy="417021"/>
          </a:xfrm>
          <a:prstGeom prst="rect">
            <a:avLst/>
          </a:prstGeom>
          <a:noFill/>
        </p:spPr>
        <p:txBody>
          <a:bodyPr wrap="square" lIns="0" tIns="0" rIns="0" bIns="0" rtlCol="0">
            <a:noAutofit/>
          </a:bodyPr>
          <a:lstStyle/>
          <a:p>
            <a:pPr>
              <a:lnSpc>
                <a:spcPct val="90000"/>
              </a:lnSpc>
            </a:pPr>
            <a:r>
              <a:rPr lang="en-GB" dirty="0">
                <a:solidFill>
                  <a:schemeClr val="bg1">
                    <a:lumMod val="50000"/>
                  </a:schemeClr>
                </a:solidFill>
                <a:latin typeface="Arial" panose="020B0604020202020204" pitchFamily="34" charset="0"/>
                <a:cs typeface="Arial" panose="020B0604020202020204" pitchFamily="34" charset="0"/>
              </a:rPr>
              <a:t>Albania, Georgia, Kyrgyzstan and Ukraine</a:t>
            </a:r>
          </a:p>
          <a:p>
            <a:pPr>
              <a:lnSpc>
                <a:spcPct val="90000"/>
              </a:lnSpc>
            </a:pPr>
            <a:endParaRPr lang="en-GB" dirty="0">
              <a:solidFill>
                <a:schemeClr val="bg1">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400" dirty="0">
                <a:solidFill>
                  <a:schemeClr val="bg1">
                    <a:lumMod val="50000"/>
                  </a:schemeClr>
                </a:solidFill>
                <a:latin typeface="Arial"/>
              </a:rPr>
              <a:t>Assist national governments on guidelines for the collection and analysis of the national data on housing and urban development</a:t>
            </a:r>
          </a:p>
          <a:p>
            <a:pPr marL="285750" indent="-285750" algn="just">
              <a:buFont typeface="Arial" panose="020B0604020202020204" pitchFamily="34" charset="0"/>
              <a:buChar char="•"/>
            </a:pPr>
            <a:r>
              <a:rPr lang="en-GB" sz="1400" dirty="0">
                <a:solidFill>
                  <a:schemeClr val="bg1">
                    <a:lumMod val="50000"/>
                  </a:schemeClr>
                </a:solidFill>
                <a:latin typeface="Arial"/>
              </a:rPr>
              <a:t>Providing advice on the development of evidence-based policies</a:t>
            </a:r>
          </a:p>
          <a:p>
            <a:pPr marL="285750" indent="-285750" algn="just">
              <a:buFont typeface="Arial" panose="020B0604020202020204" pitchFamily="34" charset="0"/>
              <a:buChar char="•"/>
            </a:pPr>
            <a:r>
              <a:rPr lang="en-GB" sz="1400" dirty="0">
                <a:solidFill>
                  <a:schemeClr val="bg1">
                    <a:lumMod val="50000"/>
                  </a:schemeClr>
                </a:solidFill>
                <a:latin typeface="Arial"/>
              </a:rPr>
              <a:t>Promoting </a:t>
            </a:r>
            <a:r>
              <a:rPr lang="en-GB" sz="1400" dirty="0" err="1">
                <a:solidFill>
                  <a:schemeClr val="bg1">
                    <a:lumMod val="50000"/>
                  </a:schemeClr>
                </a:solidFill>
                <a:latin typeface="Arial"/>
              </a:rPr>
              <a:t>intersectoral</a:t>
            </a:r>
            <a:r>
              <a:rPr lang="en-GB" sz="1400" dirty="0">
                <a:solidFill>
                  <a:schemeClr val="bg1">
                    <a:lumMod val="50000"/>
                  </a:schemeClr>
                </a:solidFill>
                <a:latin typeface="Arial"/>
              </a:rPr>
              <a:t> cooperation and building capacity on sustainable housing </a:t>
            </a:r>
            <a:endParaRPr lang="en-US" sz="1400" dirty="0">
              <a:solidFill>
                <a:schemeClr val="bg1">
                  <a:lumMod val="50000"/>
                </a:schemeClr>
              </a:solidFill>
              <a:latin typeface="Arial"/>
            </a:endParaRPr>
          </a:p>
          <a:p>
            <a:pPr marL="285750" indent="-285750" algn="just">
              <a:buFont typeface="Arial" panose="020B0604020202020204" pitchFamily="34" charset="0"/>
              <a:buChar char="•"/>
            </a:pPr>
            <a:r>
              <a:rPr lang="en-GB" sz="1400" dirty="0">
                <a:solidFill>
                  <a:schemeClr val="bg1">
                    <a:lumMod val="50000"/>
                  </a:schemeClr>
                </a:solidFill>
                <a:latin typeface="Arial"/>
              </a:rPr>
              <a:t>The project will support achieving Sustainable Development Goal 11 “Make cities and human settlements inclusive, safe, resilient and sustainable”</a:t>
            </a:r>
            <a:endParaRPr lang="en-US" sz="1400" dirty="0">
              <a:solidFill>
                <a:schemeClr val="bg1">
                  <a:lumMod val="50000"/>
                </a:schemeClr>
              </a:solidFill>
              <a:latin typeface="Arial"/>
            </a:endParaRPr>
          </a:p>
          <a:p>
            <a:pPr lvl="0">
              <a:buClr>
                <a:prstClr val="white">
                  <a:lumMod val="50000"/>
                </a:prstClr>
              </a:buClr>
              <a:buSzPct val="90000"/>
            </a:pPr>
            <a:r>
              <a:rPr lang="en-GB" sz="2400" dirty="0">
                <a:solidFill>
                  <a:srgbClr val="59BBE4"/>
                </a:solidFill>
                <a:latin typeface="Arial" panose="020B0604020202020204" pitchFamily="34" charset="0"/>
                <a:cs typeface="Arial" panose="020B0604020202020204" pitchFamily="34" charset="0"/>
              </a:rPr>
              <a:t>Country Profiles on Housing and </a:t>
            </a:r>
          </a:p>
          <a:p>
            <a:pPr lvl="0">
              <a:spcAft>
                <a:spcPts val="600"/>
              </a:spcAft>
              <a:buClr>
                <a:prstClr val="white">
                  <a:lumMod val="50000"/>
                </a:prstClr>
              </a:buClr>
              <a:buSzPct val="90000"/>
            </a:pPr>
            <a:r>
              <a:rPr lang="en-GB" sz="2400" dirty="0">
                <a:solidFill>
                  <a:srgbClr val="59BBE4"/>
                </a:solidFill>
                <a:latin typeface="Arial" panose="020B0604020202020204" pitchFamily="34" charset="0"/>
                <a:cs typeface="Arial" panose="020B0604020202020204" pitchFamily="34" charset="0"/>
              </a:rPr>
              <a:t>Land Management</a:t>
            </a:r>
            <a:endParaRPr lang="en-GB" sz="1200" dirty="0">
              <a:solidFill>
                <a:srgbClr val="59BBE4"/>
              </a:solidFill>
              <a:latin typeface="Arial" panose="020B0604020202020204" pitchFamily="34" charset="0"/>
              <a:cs typeface="Arial" panose="020B0604020202020204" pitchFamily="34" charset="0"/>
            </a:endParaRPr>
          </a:p>
          <a:p>
            <a:pPr marL="285750" indent="-285750" algn="just">
              <a:lnSpc>
                <a:spcPct val="90000"/>
              </a:lnSpc>
              <a:buFont typeface="Arial" panose="020B0604020202020204" pitchFamily="34" charset="0"/>
              <a:buChar char="•"/>
            </a:pPr>
            <a:endParaRPr lang="en-US" sz="1400" dirty="0" err="1">
              <a:solidFill>
                <a:schemeClr val="bg1">
                  <a:lumMod val="50000"/>
                </a:schemeClr>
              </a:solidFill>
              <a:latin typeface="Arial"/>
            </a:endParaRPr>
          </a:p>
        </p:txBody>
      </p:sp>
      <p:sp>
        <p:nvSpPr>
          <p:cNvPr id="4" name="TextBox 3"/>
          <p:cNvSpPr txBox="1"/>
          <p:nvPr/>
        </p:nvSpPr>
        <p:spPr>
          <a:xfrm>
            <a:off x="160129" y="2700028"/>
            <a:ext cx="5825751" cy="750133"/>
          </a:xfrm>
          <a:prstGeom prst="rect">
            <a:avLst/>
          </a:prstGeom>
          <a:noFill/>
        </p:spPr>
        <p:txBody>
          <a:bodyPr wrap="none" lIns="0" tIns="0" rIns="0" bIns="0" rtlCol="0">
            <a:noAutofit/>
          </a:bodyPr>
          <a:lstStyle/>
          <a:p>
            <a:pPr>
              <a:lnSpc>
                <a:spcPct val="90000"/>
              </a:lnSpc>
            </a:pPr>
            <a:r>
              <a:rPr lang="en-US" sz="2400" b="1" spc="-100" dirty="0">
                <a:solidFill>
                  <a:srgbClr val="59BBE4"/>
                </a:solidFill>
                <a:latin typeface="Arial"/>
                <a:ea typeface="+mj-ea"/>
                <a:cs typeface="+mj-cs"/>
              </a:rPr>
              <a:t>Evidence-based policies for sustainable housing</a:t>
            </a:r>
          </a:p>
          <a:p>
            <a:pPr>
              <a:lnSpc>
                <a:spcPct val="90000"/>
              </a:lnSpc>
            </a:pPr>
            <a:r>
              <a:rPr lang="en-US" sz="2400" b="1" spc="-100" dirty="0">
                <a:solidFill>
                  <a:srgbClr val="59BBE4"/>
                </a:solidFill>
                <a:latin typeface="Arial"/>
                <a:ea typeface="+mj-ea"/>
                <a:cs typeface="+mj-cs"/>
              </a:rPr>
              <a:t> and urban development in selected countries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5517232"/>
            <a:ext cx="1104490" cy="104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04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34008"/>
            <a:ext cx="8229600" cy="762000"/>
          </a:xfrm>
        </p:spPr>
        <p:txBody>
          <a:bodyPr/>
          <a:lstStyle/>
          <a:p>
            <a:r>
              <a:rPr lang="en-US" dirty="0"/>
              <a:t>Linkages between </a:t>
            </a:r>
            <a:br>
              <a:rPr lang="en-US" dirty="0"/>
            </a:br>
            <a:r>
              <a:rPr lang="en-US" dirty="0"/>
              <a:t>Sendai Framework priorities for action </a:t>
            </a:r>
            <a:br>
              <a:rPr lang="en-US" dirty="0"/>
            </a:br>
            <a:r>
              <a:rPr lang="en-US" dirty="0"/>
              <a:t>and the Industrial Accidents Convention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50307"/>
            <a:ext cx="31146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700808"/>
            <a:ext cx="5616625" cy="376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2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7920880" cy="1266056"/>
          </a:xfrm>
        </p:spPr>
        <p:txBody>
          <a:bodyPr/>
          <a:lstStyle/>
          <a:p>
            <a:r>
              <a:rPr lang="en-GB" dirty="0"/>
              <a:t>Joint UNECE/OECD Seminar </a:t>
            </a:r>
            <a:br>
              <a:rPr lang="en-GB" dirty="0"/>
            </a:br>
            <a:r>
              <a:rPr lang="en-GB" sz="2400" dirty="0"/>
              <a:t>Fostering implementation of the sustainable development agenda for industrial accidents prevention, preparedness and response (Nov. 2016) </a:t>
            </a:r>
            <a:endParaRPr lang="en-US" sz="2400" dirty="0"/>
          </a:p>
        </p:txBody>
      </p:sp>
      <p:sp>
        <p:nvSpPr>
          <p:cNvPr id="4" name="Content Placeholder 3"/>
          <p:cNvSpPr>
            <a:spLocks noGrp="1"/>
          </p:cNvSpPr>
          <p:nvPr>
            <p:ph idx="1"/>
          </p:nvPr>
        </p:nvSpPr>
        <p:spPr>
          <a:xfrm>
            <a:off x="395536" y="2348880"/>
            <a:ext cx="8496944" cy="3411489"/>
          </a:xfrm>
        </p:spPr>
        <p:txBody>
          <a:bodyPr>
            <a:noAutofit/>
          </a:bodyPr>
          <a:lstStyle/>
          <a:p>
            <a:r>
              <a:rPr lang="fr-CH" dirty="0"/>
              <a:t>Participation by UNISDR Europe Office </a:t>
            </a:r>
            <a:endParaRPr lang="en-GB" dirty="0"/>
          </a:p>
          <a:p>
            <a:r>
              <a:rPr lang="en-GB" dirty="0"/>
              <a:t>Several SDGs and Sendai Framework targets directly relevant to prevention, preparedness and response to industrial &amp; chemical accidents</a:t>
            </a:r>
          </a:p>
          <a:p>
            <a:r>
              <a:rPr lang="en-GB" dirty="0"/>
              <a:t>Many national actions underway</a:t>
            </a:r>
          </a:p>
          <a:p>
            <a:r>
              <a:rPr lang="en-GB" dirty="0"/>
              <a:t>Practical action taken to improve resilience, including to accidents triggered by natural hazards or disaster</a:t>
            </a:r>
          </a:p>
          <a:p>
            <a:r>
              <a:rPr lang="en-GB" dirty="0"/>
              <a:t>Work of international organizations is relevant: their coordination is important and should be intensified to provide coherent support</a:t>
            </a:r>
          </a:p>
          <a:p>
            <a:r>
              <a:rPr lang="en-GB" dirty="0"/>
              <a:t>Cross-sectoral, cross-border and public-private cooperation, partnerships, joint activities and policy coherence are essential</a:t>
            </a:r>
            <a:endParaRPr lang="en-US" dirty="0"/>
          </a:p>
        </p:txBody>
      </p:sp>
    </p:spTree>
    <p:extLst>
      <p:ext uri="{BB962C8B-B14F-4D97-AF65-F5344CB8AC3E}">
        <p14:creationId xmlns:p14="http://schemas.microsoft.com/office/powerpoint/2010/main" val="29748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lvl="0" algn="l">
              <a:spcBef>
                <a:spcPts val="0"/>
              </a:spcBef>
              <a:defRPr/>
            </a:pPr>
            <a:r>
              <a:rPr lang="en-US" sz="3600" b="1" kern="0" dirty="0">
                <a:solidFill>
                  <a:prstClr val="black"/>
                </a:solidFill>
                <a:latin typeface="Arial"/>
                <a:ea typeface="+mn-ea"/>
                <a:cs typeface="+mn-cs"/>
              </a:rPr>
              <a:t>Linkages between </a:t>
            </a:r>
            <a:br>
              <a:rPr lang="en-US" sz="3600" b="1" kern="0" dirty="0">
                <a:solidFill>
                  <a:prstClr val="black"/>
                </a:solidFill>
                <a:latin typeface="Arial"/>
                <a:ea typeface="+mn-ea"/>
                <a:cs typeface="+mn-cs"/>
              </a:rPr>
            </a:br>
            <a:r>
              <a:rPr lang="en-US" sz="3600" b="1" kern="0" dirty="0">
                <a:solidFill>
                  <a:prstClr val="black"/>
                </a:solidFill>
                <a:latin typeface="Arial"/>
                <a:ea typeface="+mn-ea"/>
                <a:cs typeface="+mn-cs"/>
              </a:rPr>
              <a:t>Sendai Framework priorities for action </a:t>
            </a:r>
            <a:br>
              <a:rPr lang="en-US" sz="3600" b="1" kern="0" dirty="0">
                <a:solidFill>
                  <a:prstClr val="black"/>
                </a:solidFill>
                <a:latin typeface="Arial"/>
                <a:ea typeface="+mn-ea"/>
                <a:cs typeface="+mn-cs"/>
              </a:rPr>
            </a:br>
            <a:r>
              <a:rPr lang="en-US" sz="3600" b="1" kern="0" dirty="0">
                <a:solidFill>
                  <a:prstClr val="black"/>
                </a:solidFill>
                <a:latin typeface="Arial"/>
                <a:ea typeface="+mn-ea"/>
                <a:cs typeface="+mn-cs"/>
              </a:rPr>
              <a:t>and the Water Convention</a:t>
            </a:r>
            <a:br>
              <a:rPr lang="en-GB" sz="1800" kern="0" dirty="0">
                <a:solidFill>
                  <a:sysClr val="windowText" lastClr="000000"/>
                </a:solidFill>
                <a:ea typeface="+mn-ea"/>
                <a:cs typeface="+mn-cs"/>
              </a:rPr>
            </a:br>
            <a:endParaRPr lang="en-GB"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31878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060848"/>
            <a:ext cx="5994491" cy="4018400"/>
          </a:xfrm>
          <a:prstGeom prst="rect">
            <a:avLst/>
          </a:prstGeom>
        </p:spPr>
      </p:pic>
    </p:spTree>
    <p:extLst>
      <p:ext uri="{BB962C8B-B14F-4D97-AF65-F5344CB8AC3E}">
        <p14:creationId xmlns:p14="http://schemas.microsoft.com/office/powerpoint/2010/main" val="295168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err="1"/>
              <a:t>Engaging</a:t>
            </a:r>
            <a:r>
              <a:rPr lang="fr-CH" dirty="0"/>
              <a:t> </a:t>
            </a:r>
            <a:r>
              <a:rPr lang="fr-CH" dirty="0" err="1"/>
              <a:t>with</a:t>
            </a:r>
            <a:r>
              <a:rPr lang="fr-CH" dirty="0"/>
              <a:t> </a:t>
            </a:r>
            <a:br>
              <a:rPr lang="fr-CH" dirty="0"/>
            </a:br>
            <a:r>
              <a:rPr lang="fr-CH" dirty="0"/>
              <a:t>countries &amp; </a:t>
            </a:r>
            <a:r>
              <a:rPr lang="fr-CH" dirty="0" err="1"/>
              <a:t>communities</a:t>
            </a:r>
            <a:r>
              <a:rPr lang="fr-CH" dirty="0"/>
              <a:t> </a:t>
            </a:r>
            <a:endParaRPr lang="en-GB" dirty="0"/>
          </a:p>
        </p:txBody>
      </p:sp>
      <p:sp>
        <p:nvSpPr>
          <p:cNvPr id="3" name="Content Placeholder 2"/>
          <p:cNvSpPr>
            <a:spLocks noGrp="1"/>
          </p:cNvSpPr>
          <p:nvPr>
            <p:ph idx="1"/>
          </p:nvPr>
        </p:nvSpPr>
        <p:spPr>
          <a:xfrm>
            <a:off x="4067944" y="1598380"/>
            <a:ext cx="4931803" cy="5289451"/>
          </a:xfrm>
        </p:spPr>
        <p:txBody>
          <a:bodyPr>
            <a:normAutofit fontScale="62500" lnSpcReduction="20000"/>
          </a:bodyPr>
          <a:lstStyle/>
          <a:p>
            <a:r>
              <a:rPr lang="en-GB" dirty="0"/>
              <a:t>National workshops  in Armenia, Republic of Moldova, Serbia and Tajikistan, in cooperation with UN-Habitat, UNDP and UNISDR.</a:t>
            </a:r>
          </a:p>
          <a:p>
            <a:r>
              <a:rPr lang="en-GB" dirty="0"/>
              <a:t>Transboundary preparedness exercises, e.g. a trilateral field exercise in the Danube Delta region between the Republic of Moldova, Romania and Ukraine in September 2015 and a bilateral exercise between Poland and Germany on the Oder River in September 2017</a:t>
            </a:r>
          </a:p>
          <a:p>
            <a:r>
              <a:rPr lang="en-GB" dirty="0" err="1"/>
              <a:t>Subregional</a:t>
            </a:r>
            <a:r>
              <a:rPr lang="en-GB" dirty="0"/>
              <a:t> workshops on the identification and notification of hazardous activities, held for Central Asia in May 2015, for South-Eastern Europe in February 2017 and for the Caucasus and Eastern Europe in April 2017.</a:t>
            </a:r>
          </a:p>
        </p:txBody>
      </p:sp>
      <p:pic>
        <p:nvPicPr>
          <p:cNvPr id="3074" name="Picture 2" descr="C:\Users\jachia\Desktop\Pictu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593" y="1628800"/>
            <a:ext cx="378042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468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1_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1400</Words>
  <Application>Microsoft Office PowerPoint</Application>
  <PresentationFormat>On-screen Show (4:3)</PresentationFormat>
  <Paragraphs>113</Paragraphs>
  <Slides>10</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HP Simplified</vt:lpstr>
      <vt:lpstr>Wingdings</vt:lpstr>
      <vt:lpstr>Office Theme</vt:lpstr>
      <vt:lpstr>UNECE_POTX_4x3</vt:lpstr>
      <vt:lpstr>1_UNECE_POTX_4x3</vt:lpstr>
      <vt:lpstr>Land-use planning and management practices at the local level </vt:lpstr>
      <vt:lpstr>Risk-informed development</vt:lpstr>
      <vt:lpstr>Using regional and global frameworks</vt:lpstr>
      <vt:lpstr>PowerPoint Presentation</vt:lpstr>
      <vt:lpstr>National Action Plans for Sustainable Housing and Urban Development    </vt:lpstr>
      <vt:lpstr>Linkages between  Sendai Framework priorities for action  and the Industrial Accidents Convention</vt:lpstr>
      <vt:lpstr>Joint UNECE/OECD Seminar  Fostering implementation of the sustainable development agenda for industrial accidents prevention, preparedness and response (Nov. 2016) </vt:lpstr>
      <vt:lpstr>Linkages between  Sendai Framework priorities for action  and the Water Convention </vt:lpstr>
      <vt:lpstr>Engaging with  countries &amp; communities </vt:lpstr>
      <vt:lpstr>Thank you and please be in touch </vt:lpstr>
    </vt:vector>
  </TitlesOfParts>
  <Company>ECE-ISU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Land-use planning and management practices at the local level</dc:title>
  <dc:creator>Lorenza Jachia</dc:creator>
  <cp:lastModifiedBy>Appulo, Lea</cp:lastModifiedBy>
  <cp:revision>25</cp:revision>
  <dcterms:created xsi:type="dcterms:W3CDTF">2017-03-22T11:39:44Z</dcterms:created>
  <dcterms:modified xsi:type="dcterms:W3CDTF">2017-03-26T08:10:09Z</dcterms:modified>
</cp:coreProperties>
</file>