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20"/>
  </p:notesMasterIdLst>
  <p:handoutMasterIdLst>
    <p:handoutMasterId r:id="rId21"/>
  </p:handoutMasterIdLst>
  <p:sldIdLst>
    <p:sldId id="319" r:id="rId2"/>
    <p:sldId id="587" r:id="rId3"/>
    <p:sldId id="590" r:id="rId4"/>
    <p:sldId id="593" r:id="rId5"/>
    <p:sldId id="506" r:id="rId6"/>
    <p:sldId id="614" r:id="rId7"/>
    <p:sldId id="596" r:id="rId8"/>
    <p:sldId id="615" r:id="rId9"/>
    <p:sldId id="616" r:id="rId10"/>
    <p:sldId id="617" r:id="rId11"/>
    <p:sldId id="605" r:id="rId12"/>
    <p:sldId id="604" r:id="rId13"/>
    <p:sldId id="606" r:id="rId14"/>
    <p:sldId id="607" r:id="rId15"/>
    <p:sldId id="609" r:id="rId16"/>
    <p:sldId id="613" r:id="rId17"/>
    <p:sldId id="560" r:id="rId18"/>
    <p:sldId id="530" r:id="rId19"/>
  </p:sldIdLst>
  <p:sldSz cx="9144000" cy="6858000" type="screen4x3"/>
  <p:notesSz cx="6834188" cy="99790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3">
          <p15:clr>
            <a:srgbClr val="A4A3A4"/>
          </p15:clr>
        </p15:guide>
        <p15:guide id="2" pos="215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333399"/>
    <a:srgbClr val="3333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3" autoAdjust="0"/>
    <p:restoredTop sz="92937" autoAdjust="0"/>
  </p:normalViewPr>
  <p:slideViewPr>
    <p:cSldViewPr>
      <p:cViewPr varScale="1">
        <p:scale>
          <a:sx n="83" d="100"/>
          <a:sy n="83" d="100"/>
        </p:scale>
        <p:origin x="1464" y="62"/>
      </p:cViewPr>
      <p:guideLst>
        <p:guide orient="horz" pos="2160"/>
        <p:guide pos="2880"/>
      </p:guideLst>
    </p:cSldViewPr>
  </p:slideViewPr>
  <p:outlineViewPr>
    <p:cViewPr>
      <p:scale>
        <a:sx n="33" d="100"/>
        <a:sy n="33" d="100"/>
      </p:scale>
      <p:origin x="0" y="-40987"/>
    </p:cViewPr>
    <p:sldLst>
      <p:sld r:id="rId1" collapse="1"/>
      <p:sld r:id="rId2" collapse="1"/>
      <p:sld r:id="rId3" collapse="1"/>
      <p:sld r:id="rId4" collapse="1"/>
    </p:sldLst>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66" d="100"/>
          <a:sy n="66" d="100"/>
        </p:scale>
        <p:origin x="3144" y="-106"/>
      </p:cViewPr>
      <p:guideLst>
        <p:guide orient="horz" pos="3143"/>
        <p:guide pos="215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554038" y="166688"/>
            <a:ext cx="4381500" cy="415925"/>
          </a:xfrm>
          <a:prstGeom prst="rect">
            <a:avLst/>
          </a:prstGeom>
          <a:noFill/>
          <a:ln>
            <a:noFill/>
          </a:ln>
          <a:effectLst/>
          <a:extLst/>
        </p:spPr>
        <p:txBody>
          <a:bodyPr vert="horz" wrap="square" lIns="92084" tIns="46042" rIns="92084" bIns="46042" numCol="1" anchor="t" anchorCtr="0" compatLnSpc="1">
            <a:prstTxWarp prst="textNoShape">
              <a:avLst/>
            </a:prstTxWarp>
          </a:bodyPr>
          <a:lstStyle>
            <a:lvl1pPr algn="ctr" defTabSz="920750" eaLnBrk="1" hangingPunct="1">
              <a:defRPr sz="1200">
                <a:latin typeface="Tahoma" pitchFamily="34" charset="0"/>
              </a:defRPr>
            </a:lvl1pPr>
          </a:lstStyle>
          <a:p>
            <a:pPr>
              <a:defRPr/>
            </a:pPr>
            <a:endParaRPr lang="en-US" altLang="sr-Latn-RS"/>
          </a:p>
        </p:txBody>
      </p:sp>
      <p:sp>
        <p:nvSpPr>
          <p:cNvPr id="21507" name="Rectangle 3"/>
          <p:cNvSpPr>
            <a:spLocks noGrp="1" noChangeArrowheads="1"/>
          </p:cNvSpPr>
          <p:nvPr>
            <p:ph type="dt" sz="quarter" idx="1"/>
          </p:nvPr>
        </p:nvSpPr>
        <p:spPr bwMode="auto">
          <a:xfrm>
            <a:off x="33338" y="9694863"/>
            <a:ext cx="1289050" cy="249237"/>
          </a:xfrm>
          <a:prstGeom prst="rect">
            <a:avLst/>
          </a:prstGeom>
          <a:noFill/>
          <a:ln>
            <a:noFill/>
          </a:ln>
          <a:effectLst/>
          <a:extLst/>
        </p:spPr>
        <p:txBody>
          <a:bodyPr vert="horz" wrap="square" lIns="92084" tIns="0" rIns="92084" bIns="0" numCol="1" anchor="t" anchorCtr="0" compatLnSpc="1">
            <a:prstTxWarp prst="textNoShape">
              <a:avLst/>
            </a:prstTxWarp>
          </a:bodyPr>
          <a:lstStyle>
            <a:lvl1pPr defTabSz="920750" eaLnBrk="1" hangingPunct="1">
              <a:defRPr sz="1200">
                <a:latin typeface="Tahoma" pitchFamily="34" charset="0"/>
              </a:defRPr>
            </a:lvl1pPr>
          </a:lstStyle>
          <a:p>
            <a:pPr>
              <a:defRPr/>
            </a:pPr>
            <a:endParaRPr lang="en-US" altLang="sr-Latn-RS"/>
          </a:p>
        </p:txBody>
      </p:sp>
      <p:sp>
        <p:nvSpPr>
          <p:cNvPr id="21508" name="Rectangle 4"/>
          <p:cNvSpPr>
            <a:spLocks noGrp="1" noChangeArrowheads="1"/>
          </p:cNvSpPr>
          <p:nvPr>
            <p:ph type="ftr" sz="quarter" idx="2"/>
          </p:nvPr>
        </p:nvSpPr>
        <p:spPr bwMode="auto">
          <a:xfrm>
            <a:off x="1898650" y="9694863"/>
            <a:ext cx="2962275" cy="249237"/>
          </a:xfrm>
          <a:prstGeom prst="rect">
            <a:avLst/>
          </a:prstGeom>
          <a:noFill/>
          <a:ln>
            <a:noFill/>
          </a:ln>
          <a:effectLst/>
          <a:extLst/>
        </p:spPr>
        <p:txBody>
          <a:bodyPr vert="horz" wrap="square" lIns="92084" tIns="0" rIns="92084" bIns="0" numCol="1" anchor="b" anchorCtr="0" compatLnSpc="1">
            <a:prstTxWarp prst="textNoShape">
              <a:avLst/>
            </a:prstTxWarp>
          </a:bodyPr>
          <a:lstStyle>
            <a:lvl1pPr algn="ctr" defTabSz="920750" eaLnBrk="1" hangingPunct="1">
              <a:defRPr sz="1200">
                <a:latin typeface="Tahoma" pitchFamily="34" charset="0"/>
              </a:defRPr>
            </a:lvl1pPr>
          </a:lstStyle>
          <a:p>
            <a:pPr>
              <a:defRPr/>
            </a:pPr>
            <a:endParaRPr lang="en-US" altLang="sr-Latn-RS"/>
          </a:p>
        </p:txBody>
      </p:sp>
      <p:sp>
        <p:nvSpPr>
          <p:cNvPr id="21509" name="Rectangle 5"/>
          <p:cNvSpPr>
            <a:spLocks noGrp="1" noChangeArrowheads="1"/>
          </p:cNvSpPr>
          <p:nvPr>
            <p:ph type="sldNum" sz="quarter" idx="3"/>
          </p:nvPr>
        </p:nvSpPr>
        <p:spPr bwMode="auto">
          <a:xfrm>
            <a:off x="5740400" y="9694863"/>
            <a:ext cx="1060450" cy="249237"/>
          </a:xfrm>
          <a:prstGeom prst="rect">
            <a:avLst/>
          </a:prstGeom>
          <a:noFill/>
          <a:ln>
            <a:noFill/>
          </a:ln>
          <a:effectLst/>
          <a:extLst/>
        </p:spPr>
        <p:txBody>
          <a:bodyPr vert="horz" wrap="square" lIns="92084" tIns="0" rIns="92084" bIns="0" numCol="1" anchor="b" anchorCtr="0" compatLnSpc="1">
            <a:prstTxWarp prst="textNoShape">
              <a:avLst/>
            </a:prstTxWarp>
          </a:bodyPr>
          <a:lstStyle>
            <a:lvl1pPr algn="r" defTabSz="920750" eaLnBrk="1" hangingPunct="1">
              <a:defRPr sz="1200">
                <a:latin typeface="Tahoma" pitchFamily="34" charset="0"/>
              </a:defRPr>
            </a:lvl1pPr>
          </a:lstStyle>
          <a:p>
            <a:fld id="{D9855E6D-F5A4-4601-958E-5CDF13697F3C}" type="slidenum">
              <a:rPr lang="en-US" altLang="en-US"/>
              <a:pPr/>
              <a:t>‹#›</a:t>
            </a:fld>
            <a:endParaRPr lang="en-US" altLang="en-US"/>
          </a:p>
        </p:txBody>
      </p:sp>
      <p:pic>
        <p:nvPicPr>
          <p:cNvPr id="4102" name="Picture 9" descr="GWP%20Med-%20new%20logo"/>
          <p:cNvPicPr>
            <a:picLocks noChangeAspect="1" noChangeArrowheads="1"/>
          </p:cNvPicPr>
          <p:nvPr/>
        </p:nvPicPr>
        <p:blipFill>
          <a:blip r:embed="rId2" cstate="print"/>
          <a:srcRect/>
          <a:stretch>
            <a:fillRect/>
          </a:stretch>
        </p:blipFill>
        <p:spPr bwMode="auto">
          <a:xfrm>
            <a:off x="5314950" y="166688"/>
            <a:ext cx="1366838" cy="431800"/>
          </a:xfrm>
          <a:prstGeom prst="rect">
            <a:avLst/>
          </a:prstGeom>
          <a:noFill/>
          <a:ln w="9525">
            <a:noFill/>
            <a:miter lim="800000"/>
            <a:headEnd/>
            <a:tailEnd/>
          </a:ln>
        </p:spPr>
      </p:pic>
    </p:spTree>
    <p:extLst>
      <p:ext uri="{BB962C8B-B14F-4D97-AF65-F5344CB8AC3E}">
        <p14:creationId xmlns:p14="http://schemas.microsoft.com/office/powerpoint/2010/main" val="465158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Grp="1" noRot="1" noChangeAspect="1" noChangeArrowheads="1" noTextEdit="1"/>
          </p:cNvSpPr>
          <p:nvPr>
            <p:ph type="sldImg" idx="2"/>
          </p:nvPr>
        </p:nvSpPr>
        <p:spPr bwMode="auto">
          <a:xfrm>
            <a:off x="587375" y="1019175"/>
            <a:ext cx="5738813" cy="4303713"/>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835025" y="5572125"/>
            <a:ext cx="5240338" cy="3824288"/>
          </a:xfrm>
          <a:prstGeom prst="rect">
            <a:avLst/>
          </a:prstGeom>
          <a:noFill/>
          <a:ln>
            <a:noFill/>
          </a:ln>
          <a:effectLst/>
          <a:extLst/>
        </p:spPr>
        <p:txBody>
          <a:bodyPr vert="horz" wrap="square" lIns="92084" tIns="46042" rIns="92084" bIns="46042" numCol="1" anchor="t" anchorCtr="0" compatLnSpc="1">
            <a:prstTxWarp prst="textNoShape">
              <a:avLst/>
            </a:prstTxWarp>
          </a:bodyPr>
          <a:lstStyle/>
          <a:p>
            <a:pPr lvl="0"/>
            <a:r>
              <a:rPr lang="en-US" altLang="sr-Latn-RS" noProof="0" dirty="0" smtClean="0"/>
              <a:t>Click to edit Master text styles</a:t>
            </a:r>
          </a:p>
          <a:p>
            <a:pPr lvl="1"/>
            <a:r>
              <a:rPr lang="en-US" altLang="sr-Latn-RS" noProof="0" dirty="0" smtClean="0"/>
              <a:t>Second level</a:t>
            </a:r>
          </a:p>
          <a:p>
            <a:pPr lvl="2"/>
            <a:r>
              <a:rPr lang="en-US" altLang="sr-Latn-RS" noProof="0" dirty="0" smtClean="0"/>
              <a:t>Third level</a:t>
            </a:r>
          </a:p>
          <a:p>
            <a:pPr lvl="3"/>
            <a:r>
              <a:rPr lang="en-US" altLang="sr-Latn-RS" noProof="0" dirty="0" smtClean="0"/>
              <a:t>Fourth level</a:t>
            </a:r>
          </a:p>
          <a:p>
            <a:pPr lvl="4"/>
            <a:r>
              <a:rPr lang="en-US" altLang="sr-Latn-RS" noProof="0" dirty="0" smtClean="0"/>
              <a:t>Fifth level</a:t>
            </a:r>
          </a:p>
        </p:txBody>
      </p:sp>
      <p:sp>
        <p:nvSpPr>
          <p:cNvPr id="7176" name="Rectangle 8"/>
          <p:cNvSpPr>
            <a:spLocks noGrp="1" noChangeArrowheads="1"/>
          </p:cNvSpPr>
          <p:nvPr>
            <p:ph type="hdr" sz="quarter"/>
          </p:nvPr>
        </p:nvSpPr>
        <p:spPr bwMode="auto">
          <a:xfrm>
            <a:off x="1973263" y="166688"/>
            <a:ext cx="2962275" cy="415925"/>
          </a:xfrm>
          <a:prstGeom prst="rect">
            <a:avLst/>
          </a:prstGeom>
          <a:noFill/>
          <a:ln>
            <a:noFill/>
          </a:ln>
          <a:effectLst/>
          <a:extLst/>
        </p:spPr>
        <p:txBody>
          <a:bodyPr vert="horz" wrap="square" lIns="92084" tIns="46042" rIns="92084" bIns="46042" numCol="1" anchor="t" anchorCtr="0" compatLnSpc="1">
            <a:prstTxWarp prst="textNoShape">
              <a:avLst/>
            </a:prstTxWarp>
          </a:bodyPr>
          <a:lstStyle>
            <a:lvl1pPr algn="ctr" defTabSz="920750" eaLnBrk="1" hangingPunct="1">
              <a:defRPr sz="1200">
                <a:latin typeface="Tahoma" pitchFamily="34" charset="0"/>
              </a:defRPr>
            </a:lvl1pPr>
          </a:lstStyle>
          <a:p>
            <a:pPr>
              <a:defRPr/>
            </a:pPr>
            <a:endParaRPr lang="en-US" altLang="sr-Latn-RS"/>
          </a:p>
        </p:txBody>
      </p:sp>
      <p:sp>
        <p:nvSpPr>
          <p:cNvPr id="7179" name="Rectangle 11"/>
          <p:cNvSpPr>
            <a:spLocks noGrp="1" noChangeArrowheads="1"/>
          </p:cNvSpPr>
          <p:nvPr>
            <p:ph type="dt" sz="quarter" idx="1"/>
          </p:nvPr>
        </p:nvSpPr>
        <p:spPr bwMode="auto">
          <a:xfrm>
            <a:off x="33338" y="9694863"/>
            <a:ext cx="1289050" cy="249237"/>
          </a:xfrm>
          <a:prstGeom prst="rect">
            <a:avLst/>
          </a:prstGeom>
          <a:noFill/>
          <a:ln>
            <a:noFill/>
          </a:ln>
          <a:effectLst/>
          <a:extLst/>
        </p:spPr>
        <p:txBody>
          <a:bodyPr vert="horz" wrap="square" lIns="92084" tIns="0" rIns="92084" bIns="0" numCol="1" anchor="t" anchorCtr="0" compatLnSpc="1">
            <a:prstTxWarp prst="textNoShape">
              <a:avLst/>
            </a:prstTxWarp>
          </a:bodyPr>
          <a:lstStyle>
            <a:lvl1pPr defTabSz="920750" eaLnBrk="1" hangingPunct="1">
              <a:defRPr sz="1200">
                <a:latin typeface="Tahoma" pitchFamily="34" charset="0"/>
              </a:defRPr>
            </a:lvl1pPr>
          </a:lstStyle>
          <a:p>
            <a:pPr>
              <a:defRPr/>
            </a:pPr>
            <a:endParaRPr lang="en-US" altLang="sr-Latn-RS"/>
          </a:p>
        </p:txBody>
      </p:sp>
      <p:sp>
        <p:nvSpPr>
          <p:cNvPr id="7180" name="Rectangle 12"/>
          <p:cNvSpPr>
            <a:spLocks noChangeArrowheads="1"/>
          </p:cNvSpPr>
          <p:nvPr/>
        </p:nvSpPr>
        <p:spPr bwMode="auto">
          <a:xfrm>
            <a:off x="1898650" y="9694863"/>
            <a:ext cx="2962275" cy="249237"/>
          </a:xfrm>
          <a:prstGeom prst="rect">
            <a:avLst/>
          </a:prstGeom>
          <a:noFill/>
          <a:ln>
            <a:noFill/>
          </a:ln>
          <a:effectLst/>
          <a:extLst/>
        </p:spPr>
        <p:txBody>
          <a:bodyPr lIns="92084" tIns="0" rIns="92084" bIns="0" anchor="b"/>
          <a:lstStyle>
            <a:lvl1pPr defTabSz="920750">
              <a:defRPr sz="2400">
                <a:solidFill>
                  <a:schemeClr val="tx1"/>
                </a:solidFill>
                <a:latin typeface="Times New Roman" pitchFamily="18" charset="0"/>
              </a:defRPr>
            </a:lvl1pPr>
            <a:lvl2pPr marL="461963" defTabSz="920750">
              <a:defRPr sz="2400">
                <a:solidFill>
                  <a:schemeClr val="tx1"/>
                </a:solidFill>
                <a:latin typeface="Times New Roman" pitchFamily="18" charset="0"/>
              </a:defRPr>
            </a:lvl2pPr>
            <a:lvl3pPr marL="920750" defTabSz="920750">
              <a:defRPr sz="2400">
                <a:solidFill>
                  <a:schemeClr val="tx1"/>
                </a:solidFill>
                <a:latin typeface="Times New Roman" pitchFamily="18" charset="0"/>
              </a:defRPr>
            </a:lvl3pPr>
            <a:lvl4pPr marL="1382713" defTabSz="920750">
              <a:defRPr sz="2400">
                <a:solidFill>
                  <a:schemeClr val="tx1"/>
                </a:solidFill>
                <a:latin typeface="Times New Roman" pitchFamily="18" charset="0"/>
              </a:defRPr>
            </a:lvl4pPr>
            <a:lvl5pPr marL="1841500" defTabSz="920750">
              <a:defRPr sz="2400">
                <a:solidFill>
                  <a:schemeClr val="tx1"/>
                </a:solidFill>
                <a:latin typeface="Times New Roman" pitchFamily="18" charset="0"/>
              </a:defRPr>
            </a:lvl5pPr>
            <a:lvl6pPr marL="2298700" defTabSz="920750" fontAlgn="base">
              <a:spcBef>
                <a:spcPct val="0"/>
              </a:spcBef>
              <a:spcAft>
                <a:spcPct val="0"/>
              </a:spcAft>
              <a:defRPr sz="2400">
                <a:solidFill>
                  <a:schemeClr val="tx1"/>
                </a:solidFill>
                <a:latin typeface="Times New Roman" pitchFamily="18" charset="0"/>
              </a:defRPr>
            </a:lvl6pPr>
            <a:lvl7pPr marL="2755900" defTabSz="920750" fontAlgn="base">
              <a:spcBef>
                <a:spcPct val="0"/>
              </a:spcBef>
              <a:spcAft>
                <a:spcPct val="0"/>
              </a:spcAft>
              <a:defRPr sz="2400">
                <a:solidFill>
                  <a:schemeClr val="tx1"/>
                </a:solidFill>
                <a:latin typeface="Times New Roman" pitchFamily="18" charset="0"/>
              </a:defRPr>
            </a:lvl7pPr>
            <a:lvl8pPr marL="3213100" defTabSz="920750" fontAlgn="base">
              <a:spcBef>
                <a:spcPct val="0"/>
              </a:spcBef>
              <a:spcAft>
                <a:spcPct val="0"/>
              </a:spcAft>
              <a:defRPr sz="2400">
                <a:solidFill>
                  <a:schemeClr val="tx1"/>
                </a:solidFill>
                <a:latin typeface="Times New Roman" pitchFamily="18" charset="0"/>
              </a:defRPr>
            </a:lvl8pPr>
            <a:lvl9pPr marL="3670300" defTabSz="920750" fontAlgn="base">
              <a:spcBef>
                <a:spcPct val="0"/>
              </a:spcBef>
              <a:spcAft>
                <a:spcPct val="0"/>
              </a:spcAft>
              <a:defRPr sz="2400">
                <a:solidFill>
                  <a:schemeClr val="tx1"/>
                </a:solidFill>
                <a:latin typeface="Times New Roman" pitchFamily="18" charset="0"/>
              </a:defRPr>
            </a:lvl9pPr>
          </a:lstStyle>
          <a:p>
            <a:pPr algn="ctr" eaLnBrk="1" hangingPunct="1">
              <a:defRPr/>
            </a:pPr>
            <a:endParaRPr lang="en-US" altLang="sr-Latn-RS" sz="1200" smtClean="0">
              <a:latin typeface="Tahoma" pitchFamily="34" charset="0"/>
            </a:endParaRPr>
          </a:p>
        </p:txBody>
      </p:sp>
      <p:sp>
        <p:nvSpPr>
          <p:cNvPr id="7181" name="Rectangle 13"/>
          <p:cNvSpPr>
            <a:spLocks noChangeArrowheads="1"/>
          </p:cNvSpPr>
          <p:nvPr/>
        </p:nvSpPr>
        <p:spPr bwMode="auto">
          <a:xfrm>
            <a:off x="5740400" y="9694863"/>
            <a:ext cx="1060450" cy="249237"/>
          </a:xfrm>
          <a:prstGeom prst="rect">
            <a:avLst/>
          </a:prstGeom>
          <a:noFill/>
          <a:ln>
            <a:noFill/>
          </a:ln>
          <a:effectLst/>
          <a:extLst/>
        </p:spPr>
        <p:txBody>
          <a:bodyPr lIns="92084" tIns="0" rIns="92084" bIns="0" anchor="b"/>
          <a:lstStyle/>
          <a:p>
            <a:pPr algn="r" defTabSz="920750" eaLnBrk="1" hangingPunct="1"/>
            <a:fld id="{C6FAD5CD-D12C-4F55-9985-659667D1DBF2}" type="slidenum">
              <a:rPr lang="en-US" altLang="en-US" sz="1200">
                <a:latin typeface="Tahoma" pitchFamily="34" charset="0"/>
              </a:rPr>
              <a:pPr algn="r" defTabSz="920750" eaLnBrk="1" hangingPunct="1"/>
              <a:t>‹#›</a:t>
            </a:fld>
            <a:endParaRPr lang="en-US" altLang="en-US" sz="1200">
              <a:latin typeface="Tahoma" pitchFamily="34" charset="0"/>
            </a:endParaRPr>
          </a:p>
        </p:txBody>
      </p:sp>
    </p:spTree>
    <p:extLst>
      <p:ext uri="{BB962C8B-B14F-4D97-AF65-F5344CB8AC3E}">
        <p14:creationId xmlns:p14="http://schemas.microsoft.com/office/powerpoint/2010/main" val="1226487917"/>
      </p:ext>
    </p:extLst>
  </p:cSld>
  <p:clrMap bg1="lt1" tx1="dk1" bg2="lt2" tx2="dk2" accent1="accent1" accent2="accent2" accent3="accent3" accent4="accent4" accent5="accent5" accent6="accent6" hlink="hlink" folHlink="folHlink"/>
  <p:notesStyle>
    <a:lvl1pPr marL="114300" indent="-114300" algn="l" rtl="0" eaLnBrk="0" fontAlgn="base" hangingPunct="0">
      <a:spcBef>
        <a:spcPct val="30000"/>
      </a:spcBef>
      <a:spcAft>
        <a:spcPct val="0"/>
      </a:spcAft>
      <a:buChar char="•"/>
      <a:defRPr sz="1200" kern="1200">
        <a:solidFill>
          <a:schemeClr val="tx1"/>
        </a:solidFill>
        <a:latin typeface="Arial" charset="0"/>
        <a:ea typeface="+mn-ea"/>
        <a:cs typeface="+mn-cs"/>
      </a:defRPr>
    </a:lvl1pPr>
    <a:lvl2pPr marL="344488" indent="-115888" algn="l" rtl="0" eaLnBrk="0" fontAlgn="base" hangingPunct="0">
      <a:spcBef>
        <a:spcPct val="30000"/>
      </a:spcBef>
      <a:spcAft>
        <a:spcPct val="0"/>
      </a:spcAft>
      <a:buChar char="•"/>
      <a:defRPr sz="1200" kern="1200">
        <a:solidFill>
          <a:schemeClr val="tx1"/>
        </a:solidFill>
        <a:latin typeface="Arial" charset="0"/>
        <a:ea typeface="+mn-ea"/>
        <a:cs typeface="+mn-cs"/>
      </a:defRPr>
    </a:lvl2pPr>
    <a:lvl3pPr marL="574675" indent="-115888" algn="l" rtl="0" eaLnBrk="0" fontAlgn="base" hangingPunct="0">
      <a:spcBef>
        <a:spcPct val="30000"/>
      </a:spcBef>
      <a:spcAft>
        <a:spcPct val="0"/>
      </a:spcAft>
      <a:buChar char="•"/>
      <a:defRPr sz="1200" kern="1200">
        <a:solidFill>
          <a:schemeClr val="tx1"/>
        </a:solidFill>
        <a:latin typeface="Arial" charset="0"/>
        <a:ea typeface="+mn-ea"/>
        <a:cs typeface="+mn-cs"/>
      </a:defRPr>
    </a:lvl3pPr>
    <a:lvl4pPr marL="804863" indent="-115888" algn="l" rtl="0" eaLnBrk="0" fontAlgn="base" hangingPunct="0">
      <a:spcBef>
        <a:spcPct val="30000"/>
      </a:spcBef>
      <a:spcAft>
        <a:spcPct val="0"/>
      </a:spcAft>
      <a:buChar char="•"/>
      <a:defRPr sz="1200" kern="1200">
        <a:solidFill>
          <a:schemeClr val="tx1"/>
        </a:solidFill>
        <a:latin typeface="Arial" charset="0"/>
        <a:ea typeface="+mn-ea"/>
        <a:cs typeface="+mn-cs"/>
      </a:defRPr>
    </a:lvl4pPr>
    <a:lvl5pPr marL="1035050" indent="-115888" algn="l" rtl="0" eaLnBrk="0" fontAlgn="base" hangingPunct="0">
      <a:spcBef>
        <a:spcPct val="30000"/>
      </a:spcBef>
      <a:spcAft>
        <a:spcPct val="0"/>
      </a:spcAft>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317500" y="804863"/>
            <a:ext cx="6286500" cy="4714875"/>
          </a:xfrm>
          <a:ln/>
        </p:spPr>
      </p:sp>
      <p:sp>
        <p:nvSpPr>
          <p:cNvPr id="6147" name="Rectangle 3"/>
          <p:cNvSpPr>
            <a:spLocks noGrp="1" noChangeArrowheads="1"/>
          </p:cNvSpPr>
          <p:nvPr>
            <p:ph type="body" idx="1"/>
          </p:nvPr>
        </p:nvSpPr>
        <p:spPr>
          <a:xfrm>
            <a:off x="615950" y="5954713"/>
            <a:ext cx="5694363" cy="3759200"/>
          </a:xfrm>
          <a:noFill/>
        </p:spPr>
        <p:txBody>
          <a:bodyPr lIns="87231" tIns="43616" rIns="87231" bIns="43616"/>
          <a:lstStyle/>
          <a:p>
            <a:pPr eaLnBrk="1" hangingPunct="1"/>
            <a:endParaRPr lang="el-GR" altLang="en-US" smtClean="0"/>
          </a:p>
        </p:txBody>
      </p:sp>
    </p:spTree>
    <p:extLst>
      <p:ext uri="{BB962C8B-B14F-4D97-AF65-F5344CB8AC3E}">
        <p14:creationId xmlns:p14="http://schemas.microsoft.com/office/powerpoint/2010/main" val="203302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GB" smtClean="0"/>
          </a:p>
        </p:txBody>
      </p:sp>
    </p:spTree>
    <p:extLst>
      <p:ext uri="{BB962C8B-B14F-4D97-AF65-F5344CB8AC3E}">
        <p14:creationId xmlns:p14="http://schemas.microsoft.com/office/powerpoint/2010/main" val="973949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lIns="92033" tIns="46017" rIns="92033" bIns="46017"/>
          <a:lstStyle/>
          <a:p>
            <a:pPr eaLnBrk="1" hangingPunct="1"/>
            <a:endParaRPr lang="el-GR" altLang="sr-Latn-RS" smtClean="0">
              <a:latin typeface="Arial" panose="020B0604020202020204" pitchFamily="34" charset="0"/>
            </a:endParaRPr>
          </a:p>
        </p:txBody>
      </p:sp>
    </p:spTree>
    <p:extLst>
      <p:ext uri="{BB962C8B-B14F-4D97-AF65-F5344CB8AC3E}">
        <p14:creationId xmlns:p14="http://schemas.microsoft.com/office/powerpoint/2010/main" val="3952990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lIns="92033" tIns="46017" rIns="92033" bIns="46017"/>
          <a:lstStyle/>
          <a:p>
            <a:pPr eaLnBrk="1" hangingPunct="1"/>
            <a:endParaRPr lang="el-GR" altLang="sr-Latn-RS" smtClean="0">
              <a:latin typeface="Arial" panose="020B0604020202020204" pitchFamily="34" charset="0"/>
            </a:endParaRPr>
          </a:p>
        </p:txBody>
      </p:sp>
    </p:spTree>
    <p:extLst>
      <p:ext uri="{BB962C8B-B14F-4D97-AF65-F5344CB8AC3E}">
        <p14:creationId xmlns:p14="http://schemas.microsoft.com/office/powerpoint/2010/main" val="395964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lIns="92033" tIns="46017" rIns="92033" bIns="46017"/>
          <a:lstStyle/>
          <a:p>
            <a:pPr eaLnBrk="1" hangingPunct="1"/>
            <a:endParaRPr lang="el-GR" altLang="sr-Latn-RS" smtClean="0">
              <a:latin typeface="Arial" panose="020B0604020202020204" pitchFamily="34" charset="0"/>
            </a:endParaRPr>
          </a:p>
        </p:txBody>
      </p:sp>
    </p:spTree>
    <p:extLst>
      <p:ext uri="{BB962C8B-B14F-4D97-AF65-F5344CB8AC3E}">
        <p14:creationId xmlns:p14="http://schemas.microsoft.com/office/powerpoint/2010/main" val="1037999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l-GR" smtClean="0"/>
          </a:p>
        </p:txBody>
      </p:sp>
    </p:spTree>
    <p:extLst>
      <p:ext uri="{BB962C8B-B14F-4D97-AF65-F5344CB8AC3E}">
        <p14:creationId xmlns:p14="http://schemas.microsoft.com/office/powerpoint/2010/main" val="634489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l-GR" smtClean="0"/>
          </a:p>
        </p:txBody>
      </p:sp>
    </p:spTree>
    <p:extLst>
      <p:ext uri="{BB962C8B-B14F-4D97-AF65-F5344CB8AC3E}">
        <p14:creationId xmlns:p14="http://schemas.microsoft.com/office/powerpoint/2010/main" val="3649231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l-GR" smtClean="0"/>
          </a:p>
        </p:txBody>
      </p:sp>
    </p:spTree>
    <p:extLst>
      <p:ext uri="{BB962C8B-B14F-4D97-AF65-F5344CB8AC3E}">
        <p14:creationId xmlns:p14="http://schemas.microsoft.com/office/powerpoint/2010/main" val="1066529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l-GR" smtClean="0"/>
          </a:p>
        </p:txBody>
      </p:sp>
    </p:spTree>
    <p:extLst>
      <p:ext uri="{BB962C8B-B14F-4D97-AF65-F5344CB8AC3E}">
        <p14:creationId xmlns:p14="http://schemas.microsoft.com/office/powerpoint/2010/main" val="1346990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el-GR" altLang="en-US" smtClean="0"/>
          </a:p>
        </p:txBody>
      </p:sp>
    </p:spTree>
    <p:extLst>
      <p:ext uri="{BB962C8B-B14F-4D97-AF65-F5344CB8AC3E}">
        <p14:creationId xmlns:p14="http://schemas.microsoft.com/office/powerpoint/2010/main" val="112719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l-GR" altLang="sr-Latn-RS" smtClean="0">
              <a:latin typeface="Arial" panose="020B0604020202020204" pitchFamily="34" charset="0"/>
            </a:endParaRPr>
          </a:p>
        </p:txBody>
      </p:sp>
    </p:spTree>
    <p:extLst>
      <p:ext uri="{BB962C8B-B14F-4D97-AF65-F5344CB8AC3E}">
        <p14:creationId xmlns:p14="http://schemas.microsoft.com/office/powerpoint/2010/main" val="27259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endParaRPr lang="el-GR" altLang="sr-Latn-RS" smtClean="0">
              <a:latin typeface="Arial" panose="020B0604020202020204" pitchFamily="34" charset="0"/>
            </a:endParaRPr>
          </a:p>
        </p:txBody>
      </p:sp>
    </p:spTree>
    <p:extLst>
      <p:ext uri="{BB962C8B-B14F-4D97-AF65-F5344CB8AC3E}">
        <p14:creationId xmlns:p14="http://schemas.microsoft.com/office/powerpoint/2010/main" val="321520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el-GR" altLang="sr-Latn-RS" smtClean="0">
              <a:latin typeface="Arial" panose="020B0604020202020204" pitchFamily="34" charset="0"/>
            </a:endParaRPr>
          </a:p>
        </p:txBody>
      </p:sp>
    </p:spTree>
    <p:extLst>
      <p:ext uri="{BB962C8B-B14F-4D97-AF65-F5344CB8AC3E}">
        <p14:creationId xmlns:p14="http://schemas.microsoft.com/office/powerpoint/2010/main" val="253616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p:spPr>
        <p:txBody>
          <a:bodyPr/>
          <a:lstStyle/>
          <a:p>
            <a:pPr eaLnBrk="1" hangingPunct="1"/>
            <a:endParaRPr lang="el-GR" altLang="en-US" smtClean="0"/>
          </a:p>
        </p:txBody>
      </p:sp>
    </p:spTree>
    <p:extLst>
      <p:ext uri="{BB962C8B-B14F-4D97-AF65-F5344CB8AC3E}">
        <p14:creationId xmlns:p14="http://schemas.microsoft.com/office/powerpoint/2010/main" val="133566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3" tIns="46017" rIns="92033" bIns="46017"/>
          <a:lstStyle/>
          <a:p>
            <a:endParaRPr lang="el-GR" altLang="en-US" smtClean="0">
              <a:latin typeface="Arial" panose="020B0604020202020204" pitchFamily="34" charset="0"/>
            </a:endParaRPr>
          </a:p>
        </p:txBody>
      </p:sp>
    </p:spTree>
    <p:extLst>
      <p:ext uri="{BB962C8B-B14F-4D97-AF65-F5344CB8AC3E}">
        <p14:creationId xmlns:p14="http://schemas.microsoft.com/office/powerpoint/2010/main" val="2216711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3" tIns="46017" rIns="92033" bIns="46017"/>
          <a:lstStyle/>
          <a:p>
            <a:endParaRPr lang="el-GR" altLang="en-US" smtClean="0">
              <a:latin typeface="Arial" panose="020B0604020202020204" pitchFamily="34" charset="0"/>
            </a:endParaRPr>
          </a:p>
        </p:txBody>
      </p:sp>
    </p:spTree>
    <p:extLst>
      <p:ext uri="{BB962C8B-B14F-4D97-AF65-F5344CB8AC3E}">
        <p14:creationId xmlns:p14="http://schemas.microsoft.com/office/powerpoint/2010/main" val="179918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pPr eaLnBrk="1" hangingPunct="1"/>
            <a:endParaRPr lang="el-GR" smtClean="0"/>
          </a:p>
        </p:txBody>
      </p:sp>
    </p:spTree>
    <p:extLst>
      <p:ext uri="{BB962C8B-B14F-4D97-AF65-F5344CB8AC3E}">
        <p14:creationId xmlns:p14="http://schemas.microsoft.com/office/powerpoint/2010/main" val="1163914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p:spPr>
        <p:txBody>
          <a:bodyPr/>
          <a:lstStyle/>
          <a:p>
            <a:pPr eaLnBrk="1" hangingPunct="1"/>
            <a:endParaRPr lang="el-GR" smtClean="0"/>
          </a:p>
        </p:txBody>
      </p:sp>
    </p:spTree>
    <p:extLst>
      <p:ext uri="{BB962C8B-B14F-4D97-AF65-F5344CB8AC3E}">
        <p14:creationId xmlns:p14="http://schemas.microsoft.com/office/powerpoint/2010/main" val="2949061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8"/>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hr-HR" altLang="sr-Latn-RS" smtClean="0"/>
          </a:p>
        </p:txBody>
      </p:sp>
      <p:sp>
        <p:nvSpPr>
          <p:cNvPr id="3" name="Rectangle 69"/>
          <p:cNvSpPr>
            <a:spLocks noChangeArrowheads="1"/>
          </p:cNvSpPr>
          <p:nvPr userDrawn="1"/>
        </p:nvSpPr>
        <p:spPr bwMode="auto">
          <a:xfrm>
            <a:off x="71438" y="276225"/>
            <a:ext cx="222250" cy="260350"/>
          </a:xfrm>
          <a:prstGeom prst="rect">
            <a:avLst/>
          </a:prstGeom>
          <a:noFill/>
          <a:ln>
            <a:noFill/>
          </a:ln>
          <a:effectLs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100" smtClean="0">
                <a:latin typeface="Arial" charset="0"/>
                <a:ea typeface="Times New Roman" pitchFamily="18" charset="0"/>
                <a:cs typeface="Arial" charset="0"/>
              </a:rPr>
              <a:t> </a:t>
            </a:r>
            <a:endParaRPr lang="en-US" altLang="sr-Latn-RS" smtClean="0">
              <a:ea typeface="Times New Roman" pitchFamily="18" charset="0"/>
              <a:cs typeface="Arial" charset="0"/>
            </a:endParaRPr>
          </a:p>
        </p:txBody>
      </p:sp>
      <p:sp>
        <p:nvSpPr>
          <p:cNvPr id="4" name="Rectangle 70"/>
          <p:cNvSpPr>
            <a:spLocks noChangeArrowheads="1"/>
          </p:cNvSpPr>
          <p:nvPr userDrawn="1"/>
        </p:nvSpPr>
        <p:spPr bwMode="auto">
          <a:xfrm>
            <a:off x="71438" y="774700"/>
            <a:ext cx="9144000" cy="0"/>
          </a:xfrm>
          <a:prstGeom prst="rect">
            <a:avLst/>
          </a:prstGeom>
          <a:noFill/>
          <a:ln>
            <a:noFill/>
          </a:ln>
          <a:effectLs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hr-HR" altLang="sr-Latn-RS" smtClean="0"/>
          </a:p>
        </p:txBody>
      </p:sp>
      <p:sp>
        <p:nvSpPr>
          <p:cNvPr id="5" name="Rectangle 71"/>
          <p:cNvSpPr>
            <a:spLocks noChangeArrowheads="1"/>
          </p:cNvSpPr>
          <p:nvPr userDrawn="1"/>
        </p:nvSpPr>
        <p:spPr bwMode="auto">
          <a:xfrm>
            <a:off x="71438" y="1098550"/>
            <a:ext cx="298450" cy="274638"/>
          </a:xfrm>
          <a:prstGeom prst="rect">
            <a:avLst/>
          </a:prstGeom>
          <a:noFill/>
          <a:ln>
            <a:noFill/>
          </a:ln>
          <a:effectLs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smtClean="0">
                <a:cs typeface="Times New Roman" pitchFamily="18" charset="0"/>
              </a:rPr>
              <a:t>   </a:t>
            </a:r>
            <a:endParaRPr lang="en-US" altLang="sr-Latn-RS" smtClean="0"/>
          </a:p>
        </p:txBody>
      </p:sp>
      <p:sp>
        <p:nvSpPr>
          <p:cNvPr id="6" name="Rectangle 72"/>
          <p:cNvSpPr>
            <a:spLocks noChangeArrowheads="1"/>
          </p:cNvSpPr>
          <p:nvPr userDrawn="1"/>
        </p:nvSpPr>
        <p:spPr bwMode="auto">
          <a:xfrm>
            <a:off x="71438" y="1763713"/>
            <a:ext cx="298450" cy="274637"/>
          </a:xfrm>
          <a:prstGeom prst="rect">
            <a:avLst/>
          </a:prstGeom>
          <a:noFill/>
          <a:ln>
            <a:noFill/>
          </a:ln>
          <a:effectLs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smtClean="0">
                <a:cs typeface="Times New Roman" pitchFamily="18" charset="0"/>
              </a:rPr>
              <a:t>   </a:t>
            </a:r>
            <a:endParaRPr lang="en-US" altLang="sr-Latn-RS" smtClean="0"/>
          </a:p>
        </p:txBody>
      </p:sp>
      <p:sp>
        <p:nvSpPr>
          <p:cNvPr id="7" name="Rectangle 73"/>
          <p:cNvSpPr>
            <a:spLocks noChangeArrowheads="1"/>
          </p:cNvSpPr>
          <p:nvPr userDrawn="1"/>
        </p:nvSpPr>
        <p:spPr bwMode="auto">
          <a:xfrm>
            <a:off x="71438" y="2428875"/>
            <a:ext cx="222250" cy="274638"/>
          </a:xfrm>
          <a:prstGeom prst="rect">
            <a:avLst/>
          </a:prstGeom>
          <a:noFill/>
          <a:ln>
            <a:noFill/>
          </a:ln>
          <a:effectLs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smtClean="0">
                <a:cs typeface="Times New Roman" pitchFamily="18" charset="0"/>
              </a:rPr>
              <a:t> </a:t>
            </a:r>
            <a:endParaRPr lang="en-US" altLang="sr-Latn-RS" smtClean="0"/>
          </a:p>
        </p:txBody>
      </p:sp>
      <p:sp>
        <p:nvSpPr>
          <p:cNvPr id="8" name="Rectangle 74"/>
          <p:cNvSpPr>
            <a:spLocks noChangeArrowheads="1"/>
          </p:cNvSpPr>
          <p:nvPr userDrawn="1"/>
        </p:nvSpPr>
        <p:spPr bwMode="auto">
          <a:xfrm>
            <a:off x="71438" y="3198813"/>
            <a:ext cx="298450" cy="274637"/>
          </a:xfrm>
          <a:prstGeom prst="rect">
            <a:avLst/>
          </a:prstGeom>
          <a:noFill/>
          <a:ln>
            <a:noFill/>
          </a:ln>
          <a:effectLs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smtClean="0">
                <a:cs typeface="Times New Roman" pitchFamily="18" charset="0"/>
              </a:rPr>
              <a:t>   </a:t>
            </a:r>
            <a:endParaRPr lang="en-US" altLang="sr-Latn-RS" smtClean="0"/>
          </a:p>
        </p:txBody>
      </p:sp>
      <p:sp>
        <p:nvSpPr>
          <p:cNvPr id="9" name="Rectangle 75"/>
          <p:cNvSpPr>
            <a:spLocks noChangeArrowheads="1"/>
          </p:cNvSpPr>
          <p:nvPr userDrawn="1"/>
        </p:nvSpPr>
        <p:spPr bwMode="auto">
          <a:xfrm>
            <a:off x="71438" y="3844925"/>
            <a:ext cx="298450" cy="274638"/>
          </a:xfrm>
          <a:prstGeom prst="rect">
            <a:avLst/>
          </a:prstGeom>
          <a:noFill/>
          <a:ln>
            <a:noFill/>
          </a:ln>
          <a:effectLs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smtClean="0">
                <a:cs typeface="Times New Roman" pitchFamily="18" charset="0"/>
              </a:rPr>
              <a:t>   </a:t>
            </a:r>
            <a:endParaRPr lang="en-US" altLang="sr-Latn-RS" smtClean="0"/>
          </a:p>
        </p:txBody>
      </p:sp>
      <p:sp>
        <p:nvSpPr>
          <p:cNvPr id="10" name="Rectangle 76"/>
          <p:cNvSpPr>
            <a:spLocks noChangeArrowheads="1"/>
          </p:cNvSpPr>
          <p:nvPr userDrawn="1"/>
        </p:nvSpPr>
        <p:spPr bwMode="auto">
          <a:xfrm>
            <a:off x="71438" y="4395788"/>
            <a:ext cx="336550" cy="274637"/>
          </a:xfrm>
          <a:prstGeom prst="rect">
            <a:avLst/>
          </a:prstGeom>
          <a:noFill/>
          <a:ln>
            <a:noFill/>
          </a:ln>
          <a:effectLs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smtClean="0">
                <a:cs typeface="Times New Roman" pitchFamily="18" charset="0"/>
              </a:rPr>
              <a:t>    </a:t>
            </a:r>
            <a:endParaRPr lang="en-US" altLang="sr-Latn-RS"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20"/>
          <p:cNvSpPr>
            <a:spLocks noGrp="1" noChangeArrowheads="1"/>
          </p:cNvSpPr>
          <p:nvPr>
            <p:ph type="ftr" sz="quarter" idx="10"/>
          </p:nvPr>
        </p:nvSpPr>
        <p:spPr>
          <a:ln/>
        </p:spPr>
        <p:txBody>
          <a:bodyPr/>
          <a:lstStyle>
            <a:lvl1pPr>
              <a:defRPr/>
            </a:lvl1pPr>
          </a:lstStyle>
          <a:p>
            <a:pPr>
              <a:defRPr/>
            </a:pPr>
            <a:r>
              <a:rPr lang="en-US" altLang="sr-Latn-RS" smtClean="0"/>
              <a:t>2017 EFDRR Open Forum</a:t>
            </a:r>
            <a:endParaRPr lang="en-US" altLang="sr-Latn-RS"/>
          </a:p>
        </p:txBody>
      </p:sp>
      <p:sp>
        <p:nvSpPr>
          <p:cNvPr id="5" name="Rectangle 21"/>
          <p:cNvSpPr>
            <a:spLocks noGrp="1" noChangeArrowheads="1"/>
          </p:cNvSpPr>
          <p:nvPr>
            <p:ph type="sldNum" sz="quarter" idx="11"/>
          </p:nvPr>
        </p:nvSpPr>
        <p:spPr>
          <a:ln/>
        </p:spPr>
        <p:txBody>
          <a:bodyPr/>
          <a:lstStyle>
            <a:lvl1pPr>
              <a:defRPr/>
            </a:lvl1pPr>
          </a:lstStyle>
          <a:p>
            <a:fld id="{873F5E01-D568-4C48-90AD-B792A35D9FA5}"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0538" y="600075"/>
            <a:ext cx="2157412" cy="58388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363538" y="600075"/>
            <a:ext cx="6324600" cy="5838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20"/>
          <p:cNvSpPr>
            <a:spLocks noGrp="1" noChangeArrowheads="1"/>
          </p:cNvSpPr>
          <p:nvPr>
            <p:ph type="ftr" sz="quarter" idx="10"/>
          </p:nvPr>
        </p:nvSpPr>
        <p:spPr>
          <a:ln/>
        </p:spPr>
        <p:txBody>
          <a:bodyPr/>
          <a:lstStyle>
            <a:lvl1pPr>
              <a:defRPr/>
            </a:lvl1pPr>
          </a:lstStyle>
          <a:p>
            <a:pPr>
              <a:defRPr/>
            </a:pPr>
            <a:r>
              <a:rPr lang="en-US" altLang="sr-Latn-RS" smtClean="0"/>
              <a:t>2017 EFDRR Open Forum</a:t>
            </a:r>
            <a:endParaRPr lang="en-US" altLang="sr-Latn-RS"/>
          </a:p>
        </p:txBody>
      </p:sp>
      <p:sp>
        <p:nvSpPr>
          <p:cNvPr id="5" name="Rectangle 21"/>
          <p:cNvSpPr>
            <a:spLocks noGrp="1" noChangeArrowheads="1"/>
          </p:cNvSpPr>
          <p:nvPr>
            <p:ph type="sldNum" sz="quarter" idx="11"/>
          </p:nvPr>
        </p:nvSpPr>
        <p:spPr>
          <a:ln/>
        </p:spPr>
        <p:txBody>
          <a:bodyPr/>
          <a:lstStyle>
            <a:lvl1pPr>
              <a:defRPr/>
            </a:lvl1pPr>
          </a:lstStyle>
          <a:p>
            <a:fld id="{98CC428A-8FF8-4608-824A-8AA1A5F4D66A}"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3538" y="600075"/>
            <a:ext cx="6983412" cy="908050"/>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371475" y="1701800"/>
            <a:ext cx="4237038" cy="473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quarter" idx="2"/>
          </p:nvPr>
        </p:nvSpPr>
        <p:spPr>
          <a:xfrm>
            <a:off x="4760913" y="1701800"/>
            <a:ext cx="4237037" cy="2292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Content Placeholder 4"/>
          <p:cNvSpPr>
            <a:spLocks noGrp="1"/>
          </p:cNvSpPr>
          <p:nvPr>
            <p:ph sz="quarter" idx="3"/>
          </p:nvPr>
        </p:nvSpPr>
        <p:spPr>
          <a:xfrm>
            <a:off x="4760913" y="4146550"/>
            <a:ext cx="4237037" cy="2292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Rectangle 20"/>
          <p:cNvSpPr>
            <a:spLocks noGrp="1" noChangeArrowheads="1"/>
          </p:cNvSpPr>
          <p:nvPr>
            <p:ph type="ftr" sz="quarter" idx="10"/>
          </p:nvPr>
        </p:nvSpPr>
        <p:spPr>
          <a:ln/>
        </p:spPr>
        <p:txBody>
          <a:bodyPr/>
          <a:lstStyle>
            <a:lvl1pPr>
              <a:defRPr/>
            </a:lvl1pPr>
          </a:lstStyle>
          <a:p>
            <a:pPr>
              <a:defRPr/>
            </a:pPr>
            <a:r>
              <a:rPr lang="en-US" altLang="sr-Latn-RS" smtClean="0"/>
              <a:t>2017 EFDRR Open Forum</a:t>
            </a:r>
            <a:endParaRPr lang="en-US" altLang="sr-Latn-RS"/>
          </a:p>
        </p:txBody>
      </p:sp>
      <p:sp>
        <p:nvSpPr>
          <p:cNvPr id="7" name="Rectangle 21"/>
          <p:cNvSpPr>
            <a:spLocks noGrp="1" noChangeArrowheads="1"/>
          </p:cNvSpPr>
          <p:nvPr>
            <p:ph type="sldNum" sz="quarter" idx="11"/>
          </p:nvPr>
        </p:nvSpPr>
        <p:spPr>
          <a:ln/>
        </p:spPr>
        <p:txBody>
          <a:bodyPr/>
          <a:lstStyle>
            <a:lvl1pPr>
              <a:defRPr/>
            </a:lvl1pPr>
          </a:lstStyle>
          <a:p>
            <a:fld id="{A41A6147-FE6C-43DF-BEEE-95C41BD4B945}"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3538" y="600075"/>
            <a:ext cx="6983412" cy="908050"/>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371475" y="1701800"/>
            <a:ext cx="4237038" cy="473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760913" y="1701800"/>
            <a:ext cx="4237037" cy="473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20"/>
          <p:cNvSpPr>
            <a:spLocks noGrp="1" noChangeArrowheads="1"/>
          </p:cNvSpPr>
          <p:nvPr>
            <p:ph type="ftr" sz="quarter" idx="10"/>
          </p:nvPr>
        </p:nvSpPr>
        <p:spPr>
          <a:ln/>
        </p:spPr>
        <p:txBody>
          <a:bodyPr/>
          <a:lstStyle>
            <a:lvl1pPr>
              <a:defRPr/>
            </a:lvl1pPr>
          </a:lstStyle>
          <a:p>
            <a:pPr>
              <a:defRPr/>
            </a:pPr>
            <a:r>
              <a:rPr lang="en-US" altLang="sr-Latn-RS" smtClean="0"/>
              <a:t>2017 EFDRR Open Forum</a:t>
            </a:r>
            <a:endParaRPr lang="en-US" altLang="sr-Latn-RS"/>
          </a:p>
        </p:txBody>
      </p:sp>
      <p:sp>
        <p:nvSpPr>
          <p:cNvPr id="6" name="Rectangle 21"/>
          <p:cNvSpPr>
            <a:spLocks noGrp="1" noChangeArrowheads="1"/>
          </p:cNvSpPr>
          <p:nvPr>
            <p:ph type="sldNum" sz="quarter" idx="11"/>
          </p:nvPr>
        </p:nvSpPr>
        <p:spPr>
          <a:ln/>
        </p:spPr>
        <p:txBody>
          <a:bodyPr/>
          <a:lstStyle>
            <a:lvl1pPr>
              <a:defRPr/>
            </a:lvl1pPr>
          </a:lstStyle>
          <a:p>
            <a:fld id="{A697526B-AE61-456F-A870-0B145992E6A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20"/>
          <p:cNvSpPr>
            <a:spLocks noGrp="1" noChangeArrowheads="1"/>
          </p:cNvSpPr>
          <p:nvPr>
            <p:ph type="ftr" sz="quarter" idx="10"/>
          </p:nvPr>
        </p:nvSpPr>
        <p:spPr>
          <a:ln/>
        </p:spPr>
        <p:txBody>
          <a:bodyPr/>
          <a:lstStyle>
            <a:lvl1pPr>
              <a:defRPr/>
            </a:lvl1pPr>
          </a:lstStyle>
          <a:p>
            <a:pPr>
              <a:defRPr/>
            </a:pPr>
            <a:r>
              <a:rPr lang="en-US" altLang="sr-Latn-RS" smtClean="0"/>
              <a:t>2017 EFDRR Open Forum</a:t>
            </a:r>
            <a:endParaRPr lang="en-US" altLang="sr-Latn-RS"/>
          </a:p>
        </p:txBody>
      </p:sp>
      <p:sp>
        <p:nvSpPr>
          <p:cNvPr id="5" name="Rectangle 21"/>
          <p:cNvSpPr>
            <a:spLocks noGrp="1" noChangeArrowheads="1"/>
          </p:cNvSpPr>
          <p:nvPr>
            <p:ph type="sldNum" sz="quarter" idx="11"/>
          </p:nvPr>
        </p:nvSpPr>
        <p:spPr>
          <a:ln/>
        </p:spPr>
        <p:txBody>
          <a:bodyPr/>
          <a:lstStyle>
            <a:lvl1pPr>
              <a:defRPr/>
            </a:lvl1pPr>
          </a:lstStyle>
          <a:p>
            <a:fld id="{8935827C-A8EE-4718-9EE4-E6B84F74563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
          <p:cNvSpPr>
            <a:spLocks noGrp="1" noChangeArrowheads="1"/>
          </p:cNvSpPr>
          <p:nvPr>
            <p:ph type="ftr" sz="quarter" idx="10"/>
          </p:nvPr>
        </p:nvSpPr>
        <p:spPr>
          <a:ln/>
        </p:spPr>
        <p:txBody>
          <a:bodyPr/>
          <a:lstStyle>
            <a:lvl1pPr>
              <a:defRPr/>
            </a:lvl1pPr>
          </a:lstStyle>
          <a:p>
            <a:pPr>
              <a:defRPr/>
            </a:pPr>
            <a:r>
              <a:rPr lang="en-US" altLang="sr-Latn-RS" smtClean="0"/>
              <a:t>2017 EFDRR Open Forum</a:t>
            </a:r>
            <a:endParaRPr lang="en-US" altLang="sr-Latn-RS"/>
          </a:p>
        </p:txBody>
      </p:sp>
      <p:sp>
        <p:nvSpPr>
          <p:cNvPr id="5" name="Rectangle 21"/>
          <p:cNvSpPr>
            <a:spLocks noGrp="1" noChangeArrowheads="1"/>
          </p:cNvSpPr>
          <p:nvPr>
            <p:ph type="sldNum" sz="quarter" idx="11"/>
          </p:nvPr>
        </p:nvSpPr>
        <p:spPr>
          <a:ln/>
        </p:spPr>
        <p:txBody>
          <a:bodyPr/>
          <a:lstStyle>
            <a:lvl1pPr>
              <a:defRPr/>
            </a:lvl1pPr>
          </a:lstStyle>
          <a:p>
            <a:fld id="{C68F734D-6456-4EB0-A1A2-2C587DEE754E}"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371475" y="1701800"/>
            <a:ext cx="4237038" cy="473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760913" y="1701800"/>
            <a:ext cx="4237037" cy="473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20"/>
          <p:cNvSpPr>
            <a:spLocks noGrp="1" noChangeArrowheads="1"/>
          </p:cNvSpPr>
          <p:nvPr>
            <p:ph type="ftr" sz="quarter" idx="10"/>
          </p:nvPr>
        </p:nvSpPr>
        <p:spPr>
          <a:ln/>
        </p:spPr>
        <p:txBody>
          <a:bodyPr/>
          <a:lstStyle>
            <a:lvl1pPr>
              <a:defRPr/>
            </a:lvl1pPr>
          </a:lstStyle>
          <a:p>
            <a:pPr>
              <a:defRPr/>
            </a:pPr>
            <a:r>
              <a:rPr lang="en-US" altLang="sr-Latn-RS" smtClean="0"/>
              <a:t>2017 EFDRR Open Forum</a:t>
            </a:r>
            <a:endParaRPr lang="en-US" altLang="sr-Latn-RS"/>
          </a:p>
        </p:txBody>
      </p:sp>
      <p:sp>
        <p:nvSpPr>
          <p:cNvPr id="6" name="Rectangle 21"/>
          <p:cNvSpPr>
            <a:spLocks noGrp="1" noChangeArrowheads="1"/>
          </p:cNvSpPr>
          <p:nvPr>
            <p:ph type="sldNum" sz="quarter" idx="11"/>
          </p:nvPr>
        </p:nvSpPr>
        <p:spPr>
          <a:ln/>
        </p:spPr>
        <p:txBody>
          <a:bodyPr/>
          <a:lstStyle>
            <a:lvl1pPr>
              <a:defRPr/>
            </a:lvl1pPr>
          </a:lstStyle>
          <a:p>
            <a:fld id="{3E32B863-7CC2-4EA7-9A8A-91BD9C64C17F}"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20"/>
          <p:cNvSpPr>
            <a:spLocks noGrp="1" noChangeArrowheads="1"/>
          </p:cNvSpPr>
          <p:nvPr>
            <p:ph type="ftr" sz="quarter" idx="10"/>
          </p:nvPr>
        </p:nvSpPr>
        <p:spPr>
          <a:ln/>
        </p:spPr>
        <p:txBody>
          <a:bodyPr/>
          <a:lstStyle>
            <a:lvl1pPr>
              <a:defRPr/>
            </a:lvl1pPr>
          </a:lstStyle>
          <a:p>
            <a:pPr>
              <a:defRPr/>
            </a:pPr>
            <a:r>
              <a:rPr lang="en-US" altLang="sr-Latn-RS" smtClean="0"/>
              <a:t>2017 EFDRR Open Forum</a:t>
            </a:r>
            <a:endParaRPr lang="en-US" altLang="sr-Latn-RS"/>
          </a:p>
        </p:txBody>
      </p:sp>
      <p:sp>
        <p:nvSpPr>
          <p:cNvPr id="8" name="Rectangle 21"/>
          <p:cNvSpPr>
            <a:spLocks noGrp="1" noChangeArrowheads="1"/>
          </p:cNvSpPr>
          <p:nvPr>
            <p:ph type="sldNum" sz="quarter" idx="11"/>
          </p:nvPr>
        </p:nvSpPr>
        <p:spPr>
          <a:ln/>
        </p:spPr>
        <p:txBody>
          <a:bodyPr/>
          <a:lstStyle>
            <a:lvl1pPr>
              <a:defRPr/>
            </a:lvl1pPr>
          </a:lstStyle>
          <a:p>
            <a:fld id="{9F17FD7F-4E3D-4443-AD51-3F236F40FAD8}"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Rectangle 20"/>
          <p:cNvSpPr>
            <a:spLocks noGrp="1" noChangeArrowheads="1"/>
          </p:cNvSpPr>
          <p:nvPr>
            <p:ph type="ftr" sz="quarter" idx="10"/>
          </p:nvPr>
        </p:nvSpPr>
        <p:spPr>
          <a:ln/>
        </p:spPr>
        <p:txBody>
          <a:bodyPr/>
          <a:lstStyle>
            <a:lvl1pPr>
              <a:defRPr/>
            </a:lvl1pPr>
          </a:lstStyle>
          <a:p>
            <a:pPr>
              <a:defRPr/>
            </a:pPr>
            <a:r>
              <a:rPr lang="en-US" altLang="sr-Latn-RS" smtClean="0"/>
              <a:t>2017 EFDRR Open Forum</a:t>
            </a:r>
            <a:endParaRPr lang="en-US" altLang="sr-Latn-RS"/>
          </a:p>
        </p:txBody>
      </p:sp>
      <p:sp>
        <p:nvSpPr>
          <p:cNvPr id="4" name="Rectangle 21"/>
          <p:cNvSpPr>
            <a:spLocks noGrp="1" noChangeArrowheads="1"/>
          </p:cNvSpPr>
          <p:nvPr>
            <p:ph type="sldNum" sz="quarter" idx="11"/>
          </p:nvPr>
        </p:nvSpPr>
        <p:spPr>
          <a:ln/>
        </p:spPr>
        <p:txBody>
          <a:bodyPr/>
          <a:lstStyle>
            <a:lvl1pPr>
              <a:defRPr/>
            </a:lvl1pPr>
          </a:lstStyle>
          <a:p>
            <a:fld id="{C92E3A47-4133-4C8A-A9D2-4BE9A7CACAD0}"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ftr" sz="quarter" idx="10"/>
          </p:nvPr>
        </p:nvSpPr>
        <p:spPr>
          <a:ln/>
        </p:spPr>
        <p:txBody>
          <a:bodyPr/>
          <a:lstStyle>
            <a:lvl1pPr>
              <a:defRPr/>
            </a:lvl1pPr>
          </a:lstStyle>
          <a:p>
            <a:pPr>
              <a:defRPr/>
            </a:pPr>
            <a:r>
              <a:rPr lang="en-US" altLang="sr-Latn-RS" smtClean="0"/>
              <a:t>2017 EFDRR Open Forum</a:t>
            </a:r>
            <a:endParaRPr lang="en-US" altLang="sr-Latn-RS"/>
          </a:p>
        </p:txBody>
      </p:sp>
      <p:sp>
        <p:nvSpPr>
          <p:cNvPr id="3" name="Rectangle 21"/>
          <p:cNvSpPr>
            <a:spLocks noGrp="1" noChangeArrowheads="1"/>
          </p:cNvSpPr>
          <p:nvPr>
            <p:ph type="sldNum" sz="quarter" idx="11"/>
          </p:nvPr>
        </p:nvSpPr>
        <p:spPr>
          <a:ln/>
        </p:spPr>
        <p:txBody>
          <a:bodyPr/>
          <a:lstStyle>
            <a:lvl1pPr>
              <a:defRPr/>
            </a:lvl1pPr>
          </a:lstStyle>
          <a:p>
            <a:fld id="{F16E713D-EA9B-41F0-9DC2-3F96B99C10BD}"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ftr" sz="quarter" idx="10"/>
          </p:nvPr>
        </p:nvSpPr>
        <p:spPr>
          <a:ln/>
        </p:spPr>
        <p:txBody>
          <a:bodyPr/>
          <a:lstStyle>
            <a:lvl1pPr>
              <a:defRPr/>
            </a:lvl1pPr>
          </a:lstStyle>
          <a:p>
            <a:pPr>
              <a:defRPr/>
            </a:pPr>
            <a:r>
              <a:rPr lang="en-US" altLang="sr-Latn-RS" smtClean="0"/>
              <a:t>2017 EFDRR Open Forum</a:t>
            </a:r>
            <a:endParaRPr lang="en-US" altLang="sr-Latn-RS"/>
          </a:p>
        </p:txBody>
      </p:sp>
      <p:sp>
        <p:nvSpPr>
          <p:cNvPr id="6" name="Rectangle 21"/>
          <p:cNvSpPr>
            <a:spLocks noGrp="1" noChangeArrowheads="1"/>
          </p:cNvSpPr>
          <p:nvPr>
            <p:ph type="sldNum" sz="quarter" idx="11"/>
          </p:nvPr>
        </p:nvSpPr>
        <p:spPr>
          <a:ln/>
        </p:spPr>
        <p:txBody>
          <a:bodyPr/>
          <a:lstStyle>
            <a:lvl1pPr>
              <a:defRPr/>
            </a:lvl1pPr>
          </a:lstStyle>
          <a:p>
            <a:fld id="{9F8864F1-6456-4D43-B517-6FBFE6134315}"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ftr" sz="quarter" idx="10"/>
          </p:nvPr>
        </p:nvSpPr>
        <p:spPr>
          <a:ln/>
        </p:spPr>
        <p:txBody>
          <a:bodyPr/>
          <a:lstStyle>
            <a:lvl1pPr>
              <a:defRPr/>
            </a:lvl1pPr>
          </a:lstStyle>
          <a:p>
            <a:pPr>
              <a:defRPr/>
            </a:pPr>
            <a:r>
              <a:rPr lang="en-US" altLang="sr-Latn-RS" smtClean="0"/>
              <a:t>2017 EFDRR Open Forum</a:t>
            </a:r>
            <a:endParaRPr lang="en-US" altLang="sr-Latn-RS"/>
          </a:p>
        </p:txBody>
      </p:sp>
      <p:sp>
        <p:nvSpPr>
          <p:cNvPr id="6" name="Rectangle 21"/>
          <p:cNvSpPr>
            <a:spLocks noGrp="1" noChangeArrowheads="1"/>
          </p:cNvSpPr>
          <p:nvPr>
            <p:ph type="sldNum" sz="quarter" idx="11"/>
          </p:nvPr>
        </p:nvSpPr>
        <p:spPr>
          <a:ln/>
        </p:spPr>
        <p:txBody>
          <a:bodyPr/>
          <a:lstStyle>
            <a:lvl1pPr>
              <a:defRPr/>
            </a:lvl1pPr>
          </a:lstStyle>
          <a:p>
            <a:fld id="{49597802-5229-43D9-80BF-1C3A3813A845}"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title"/>
          </p:nvPr>
        </p:nvSpPr>
        <p:spPr bwMode="auto">
          <a:xfrm>
            <a:off x="363538" y="600075"/>
            <a:ext cx="6983412"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a:t>
            </a:r>
            <a:br>
              <a:rPr lang="en-US" altLang="en-US" smtClean="0"/>
            </a:br>
            <a:r>
              <a:rPr lang="en-US" altLang="en-US" smtClean="0"/>
              <a:t>Master title style</a:t>
            </a:r>
          </a:p>
        </p:txBody>
      </p:sp>
      <p:sp>
        <p:nvSpPr>
          <p:cNvPr id="1027" name="Rectangle 18"/>
          <p:cNvSpPr>
            <a:spLocks noGrp="1" noChangeArrowheads="1"/>
          </p:cNvSpPr>
          <p:nvPr>
            <p:ph type="body" idx="1"/>
          </p:nvPr>
        </p:nvSpPr>
        <p:spPr bwMode="auto">
          <a:xfrm>
            <a:off x="371475" y="1701800"/>
            <a:ext cx="8626475" cy="4737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788" name="Rectangle 20"/>
          <p:cNvSpPr>
            <a:spLocks noGrp="1" noChangeArrowheads="1"/>
          </p:cNvSpPr>
          <p:nvPr>
            <p:ph type="ftr" sz="quarter" idx="3"/>
          </p:nvPr>
        </p:nvSpPr>
        <p:spPr bwMode="auto">
          <a:xfrm>
            <a:off x="373063" y="6567488"/>
            <a:ext cx="7285037" cy="2349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r>
              <a:rPr lang="en-US" altLang="sr-Latn-RS" smtClean="0"/>
              <a:t>2017 EFDRR Open Forum</a:t>
            </a:r>
            <a:endParaRPr lang="en-US" altLang="sr-Latn-RS"/>
          </a:p>
        </p:txBody>
      </p:sp>
      <p:sp>
        <p:nvSpPr>
          <p:cNvPr id="32789" name="Rectangle 21"/>
          <p:cNvSpPr>
            <a:spLocks noGrp="1" noChangeArrowheads="1"/>
          </p:cNvSpPr>
          <p:nvPr>
            <p:ph type="sldNum" sz="quarter" idx="4"/>
          </p:nvPr>
        </p:nvSpPr>
        <p:spPr bwMode="auto">
          <a:xfrm>
            <a:off x="8347075" y="6543675"/>
            <a:ext cx="677863" cy="2587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lvl1pPr>
          </a:lstStyle>
          <a:p>
            <a:fld id="{4E899CF3-D668-4563-93F5-6D73F619B983}" type="slidenum">
              <a:rPr lang="en-US" altLang="en-US"/>
              <a:pPr/>
              <a:t>‹#›</a:t>
            </a:fld>
            <a:endParaRPr lang="en-US" altLang="en-US"/>
          </a:p>
        </p:txBody>
      </p:sp>
      <p:pic>
        <p:nvPicPr>
          <p:cNvPr id="1030" name="Picture 40"/>
          <p:cNvPicPr>
            <a:picLocks noChangeAspect="1" noChangeArrowheads="1"/>
          </p:cNvPicPr>
          <p:nvPr userDrawn="1"/>
        </p:nvPicPr>
        <p:blipFill>
          <a:blip r:embed="rId15" cstate="print"/>
          <a:srcRect/>
          <a:stretch>
            <a:fillRect/>
          </a:stretch>
        </p:blipFill>
        <p:spPr bwMode="auto">
          <a:xfrm>
            <a:off x="5948363" y="88900"/>
            <a:ext cx="3081337" cy="758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2"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3" r:id="rId13"/>
  </p:sldLayoutIdLst>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pitchFamily="34" charset="0"/>
        </a:defRPr>
      </a:lvl2pPr>
      <a:lvl3pPr algn="l" rtl="0" eaLnBrk="0" fontAlgn="base" hangingPunct="0">
        <a:spcBef>
          <a:spcPct val="0"/>
        </a:spcBef>
        <a:spcAft>
          <a:spcPct val="0"/>
        </a:spcAft>
        <a:defRPr sz="3200">
          <a:solidFill>
            <a:schemeClr val="tx2"/>
          </a:solidFill>
          <a:latin typeface="Tahoma" pitchFamily="34" charset="0"/>
        </a:defRPr>
      </a:lvl3pPr>
      <a:lvl4pPr algn="l" rtl="0" eaLnBrk="0" fontAlgn="base" hangingPunct="0">
        <a:spcBef>
          <a:spcPct val="0"/>
        </a:spcBef>
        <a:spcAft>
          <a:spcPct val="0"/>
        </a:spcAft>
        <a:defRPr sz="3200">
          <a:solidFill>
            <a:schemeClr val="tx2"/>
          </a:solidFill>
          <a:latin typeface="Tahoma" pitchFamily="34" charset="0"/>
        </a:defRPr>
      </a:lvl4pPr>
      <a:lvl5pPr algn="l" rtl="0" eaLnBrk="0" fontAlgn="base" hangingPunct="0">
        <a:spcBef>
          <a:spcPct val="0"/>
        </a:spcBef>
        <a:spcAft>
          <a:spcPct val="0"/>
        </a:spcAft>
        <a:defRPr sz="3200">
          <a:solidFill>
            <a:schemeClr val="tx2"/>
          </a:solidFill>
          <a:latin typeface="Tahoma" pitchFamily="34" charset="0"/>
        </a:defRPr>
      </a:lvl5pPr>
      <a:lvl6pPr marL="457200" algn="l" rtl="0" fontAlgn="base">
        <a:spcBef>
          <a:spcPct val="0"/>
        </a:spcBef>
        <a:spcAft>
          <a:spcPct val="0"/>
        </a:spcAft>
        <a:defRPr sz="3200">
          <a:solidFill>
            <a:schemeClr val="tx2"/>
          </a:solidFill>
          <a:latin typeface="Tahoma" pitchFamily="34" charset="0"/>
        </a:defRPr>
      </a:lvl6pPr>
      <a:lvl7pPr marL="914400" algn="l" rtl="0" fontAlgn="base">
        <a:spcBef>
          <a:spcPct val="0"/>
        </a:spcBef>
        <a:spcAft>
          <a:spcPct val="0"/>
        </a:spcAft>
        <a:defRPr sz="3200">
          <a:solidFill>
            <a:schemeClr val="tx2"/>
          </a:solidFill>
          <a:latin typeface="Tahoma" pitchFamily="34" charset="0"/>
        </a:defRPr>
      </a:lvl7pPr>
      <a:lvl8pPr marL="1371600" algn="l" rtl="0" fontAlgn="base">
        <a:spcBef>
          <a:spcPct val="0"/>
        </a:spcBef>
        <a:spcAft>
          <a:spcPct val="0"/>
        </a:spcAft>
        <a:defRPr sz="3200">
          <a:solidFill>
            <a:schemeClr val="tx2"/>
          </a:solidFill>
          <a:latin typeface="Tahoma" pitchFamily="34" charset="0"/>
        </a:defRPr>
      </a:lvl8pPr>
      <a:lvl9pPr marL="1828800" algn="l" rtl="0" fontAlgn="base">
        <a:spcBef>
          <a:spcPct val="0"/>
        </a:spcBef>
        <a:spcAft>
          <a:spcPct val="0"/>
        </a:spcAft>
        <a:defRPr sz="32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266700" y="2743200"/>
            <a:ext cx="8610600" cy="1447800"/>
          </a:xfrm>
          <a:solidFill>
            <a:srgbClr val="FFFFFF"/>
          </a:solidFill>
        </p:spPr>
        <p:txBody>
          <a:bodyPr/>
          <a:lstStyle/>
          <a:p>
            <a:pPr algn="ctr" eaLnBrk="1" hangingPunct="1"/>
            <a:r>
              <a:rPr lang="hr-HR" altLang="en-US" sz="2800" b="1" dirty="0" smtClean="0"/>
              <a:t>Transboundary cooperation for sustainable water management in the Sava River Basin</a:t>
            </a:r>
            <a:endParaRPr lang="en-US" altLang="en-US" sz="2800" dirty="0" smtClean="0">
              <a:solidFill>
                <a:schemeClr val="tx1"/>
              </a:solidFill>
            </a:endParaRPr>
          </a:p>
        </p:txBody>
      </p:sp>
      <p:sp>
        <p:nvSpPr>
          <p:cNvPr id="5123" name="Rectangle 3"/>
          <p:cNvSpPr>
            <a:spLocks noGrp="1" noChangeArrowheads="1"/>
          </p:cNvSpPr>
          <p:nvPr>
            <p:ph type="subTitle" idx="4294967295"/>
          </p:nvPr>
        </p:nvSpPr>
        <p:spPr>
          <a:xfrm>
            <a:off x="965200" y="6172200"/>
            <a:ext cx="7239000" cy="609600"/>
          </a:xfrm>
          <a:solidFill>
            <a:srgbClr val="FFFFFF"/>
          </a:solidFill>
        </p:spPr>
        <p:txBody>
          <a:bodyPr/>
          <a:lstStyle/>
          <a:p>
            <a:pPr marL="0" indent="0" algn="ctr" eaLnBrk="1" hangingPunct="1">
              <a:buFontTx/>
              <a:buNone/>
            </a:pPr>
            <a:r>
              <a:rPr lang="en-US" altLang="en-US" sz="1600" smtClean="0">
                <a:cs typeface="Times New Roman" pitchFamily="18" charset="0"/>
              </a:rPr>
              <a:t>D</a:t>
            </a:r>
            <a:r>
              <a:rPr lang="hr-BA" altLang="en-US" sz="1600" smtClean="0">
                <a:cs typeface="Times New Roman" pitchFamily="18" charset="0"/>
              </a:rPr>
              <a:t>ragan Zeljko</a:t>
            </a:r>
            <a:endParaRPr lang="hr-HR" altLang="en-US" sz="1600" smtClean="0">
              <a:cs typeface="Times New Roman" pitchFamily="18" charset="0"/>
            </a:endParaRPr>
          </a:p>
          <a:p>
            <a:pPr marL="0" indent="0" algn="ctr" eaLnBrk="1" hangingPunct="1">
              <a:spcBef>
                <a:spcPct val="15000"/>
              </a:spcBef>
              <a:buFontTx/>
              <a:buNone/>
            </a:pPr>
            <a:r>
              <a:rPr lang="en-GB" altLang="en-US" sz="1600" smtClean="0">
                <a:cs typeface="Times New Roman" pitchFamily="18" charset="0"/>
              </a:rPr>
              <a:t>Deputy</a:t>
            </a:r>
            <a:r>
              <a:rPr lang="hr-BA" altLang="en-US" sz="1600" smtClean="0">
                <a:cs typeface="Times New Roman" pitchFamily="18" charset="0"/>
              </a:rPr>
              <a:t> </a:t>
            </a:r>
            <a:r>
              <a:rPr lang="en-US" altLang="en-US" sz="1600" smtClean="0">
                <a:cs typeface="Times New Roman" pitchFamily="18" charset="0"/>
              </a:rPr>
              <a:t>Se</a:t>
            </a:r>
            <a:r>
              <a:rPr lang="en-GB" altLang="en-US" sz="1600" smtClean="0">
                <a:cs typeface="Times New Roman" pitchFamily="18" charset="0"/>
              </a:rPr>
              <a:t>c</a:t>
            </a:r>
            <a:r>
              <a:rPr lang="en-US" altLang="en-US" sz="1600" smtClean="0">
                <a:cs typeface="Times New Roman" pitchFamily="18" charset="0"/>
              </a:rPr>
              <a:t>retary,</a:t>
            </a:r>
            <a:r>
              <a:rPr lang="hr-HR" altLang="en-US" sz="1600" smtClean="0">
                <a:cs typeface="Times New Roman" pitchFamily="18" charset="0"/>
              </a:rPr>
              <a:t> </a:t>
            </a:r>
            <a:r>
              <a:rPr lang="en-GB" altLang="en-US" sz="1600" smtClean="0">
                <a:cs typeface="Times New Roman" pitchFamily="18" charset="0"/>
              </a:rPr>
              <a:t>ISRBC</a:t>
            </a:r>
            <a:endParaRPr lang="en-US" altLang="en-US" sz="1600" smtClean="0">
              <a:cs typeface="Times New Roman" pitchFamily="18" charset="0"/>
            </a:endParaRPr>
          </a:p>
        </p:txBody>
      </p:sp>
      <p:pic>
        <p:nvPicPr>
          <p:cNvPr id="5124" name="Picture 6"/>
          <p:cNvPicPr>
            <a:picLocks noChangeAspect="1" noChangeArrowheads="1"/>
          </p:cNvPicPr>
          <p:nvPr/>
        </p:nvPicPr>
        <p:blipFill>
          <a:blip r:embed="rId3" cstate="print"/>
          <a:srcRect/>
          <a:stretch>
            <a:fillRect/>
          </a:stretch>
        </p:blipFill>
        <p:spPr bwMode="auto">
          <a:xfrm>
            <a:off x="5148263" y="165100"/>
            <a:ext cx="3767137" cy="9271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p:cNvPicPr>
          <p:nvPr/>
        </p:nvPicPr>
        <p:blipFill>
          <a:blip r:embed="rId3" cstate="print"/>
          <a:srcRect/>
          <a:stretch>
            <a:fillRect/>
          </a:stretch>
        </p:blipFill>
        <p:spPr bwMode="auto">
          <a:xfrm>
            <a:off x="7739063" y="2332038"/>
            <a:ext cx="742950" cy="709612"/>
          </a:xfrm>
          <a:prstGeom prst="rect">
            <a:avLst/>
          </a:prstGeom>
          <a:noFill/>
          <a:ln w="9525">
            <a:noFill/>
            <a:miter lim="800000"/>
            <a:headEnd/>
            <a:tailEnd/>
          </a:ln>
        </p:spPr>
      </p:pic>
      <p:sp>
        <p:nvSpPr>
          <p:cNvPr id="16387" name="Rectangle 2"/>
          <p:cNvSpPr txBox="1">
            <a:spLocks noChangeArrowheads="1"/>
          </p:cNvSpPr>
          <p:nvPr/>
        </p:nvSpPr>
        <p:spPr bwMode="auto">
          <a:xfrm>
            <a:off x="165100" y="-4763"/>
            <a:ext cx="6983413" cy="908051"/>
          </a:xfrm>
          <a:prstGeom prst="rect">
            <a:avLst/>
          </a:prstGeom>
          <a:noFill/>
          <a:ln w="9525">
            <a:noFill/>
            <a:miter lim="800000"/>
            <a:headEnd/>
            <a:tailEnd/>
          </a:ln>
          <a:effectLst/>
        </p:spPr>
        <p:txBody>
          <a:bodyPr anchor="ctr"/>
          <a:lstStyle/>
          <a:p>
            <a:pPr eaLnBrk="1" hangingPunct="1"/>
            <a:r>
              <a:rPr lang="hr-HR" sz="3000" dirty="0">
                <a:solidFill>
                  <a:schemeClr val="tx2"/>
                </a:solidFill>
                <a:latin typeface="+mj-lt"/>
                <a:ea typeface="+mj-ea"/>
                <a:cs typeface="+mj-cs"/>
              </a:rPr>
              <a:t>Flood forecasting and warning</a:t>
            </a:r>
            <a:endParaRPr lang="hr-HR" altLang="zh-CN" sz="3000" dirty="0">
              <a:solidFill>
                <a:schemeClr val="tx2"/>
              </a:solidFill>
              <a:latin typeface="+mj-lt"/>
              <a:ea typeface="+mj-ea"/>
              <a:cs typeface="+mj-cs"/>
            </a:endParaRPr>
          </a:p>
        </p:txBody>
      </p:sp>
      <p:sp>
        <p:nvSpPr>
          <p:cNvPr id="5" name="Footer Placeholder 2"/>
          <p:cNvSpPr>
            <a:spLocks noGrp="1"/>
          </p:cNvSpPr>
          <p:nvPr>
            <p:ph type="ftr" sz="quarter" idx="10"/>
          </p:nvPr>
        </p:nvSpPr>
        <p:spPr/>
        <p:txBody>
          <a:bodyPr/>
          <a:lstStyle/>
          <a:p>
            <a:pPr>
              <a:defRPr/>
            </a:pPr>
            <a:r>
              <a:rPr lang="en-US" sz="1100" smtClean="0">
                <a:solidFill>
                  <a:srgbClr val="FFFFFF">
                    <a:lumMod val="75000"/>
                  </a:srgbClr>
                </a:solidFill>
                <a:latin typeface="Tahoma" panose="020B0604030504040204" pitchFamily="34" charset="0"/>
                <a:ea typeface="Tahoma" panose="020B0604030504040204" pitchFamily="34" charset="0"/>
                <a:cs typeface="Tahoma" panose="020B0604030504040204" pitchFamily="34" charset="0"/>
              </a:rPr>
              <a:t>2017 EFDRR Open Forum</a:t>
            </a:r>
            <a:endParaRPr lang="en-US" sz="1100" dirty="0">
              <a:solidFill>
                <a:srgbClr val="FFFFFF">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287338" y="742950"/>
            <a:ext cx="4427537" cy="1446213"/>
          </a:xfrm>
          <a:prstGeom prst="rect">
            <a:avLst/>
          </a:prstGeom>
        </p:spPr>
        <p:txBody>
          <a:bodyPr>
            <a:spAutoFit/>
          </a:bodyPr>
          <a:lstStyle/>
          <a:p>
            <a:pPr>
              <a:defRPr/>
            </a:pPr>
            <a:r>
              <a:rPr lang="en-US" sz="1400" b="1" dirty="0">
                <a:solidFill>
                  <a:srgbClr val="000066"/>
                </a:solidFill>
                <a:latin typeface="Tahoma"/>
              </a:rPr>
              <a:t>NWP models</a:t>
            </a:r>
          </a:p>
          <a:p>
            <a:pPr lvl="1">
              <a:defRPr/>
            </a:pPr>
            <a:r>
              <a:rPr lang="en-US" sz="900" dirty="0">
                <a:solidFill>
                  <a:srgbClr val="000066"/>
                </a:solidFill>
                <a:latin typeface="Tahoma"/>
              </a:rPr>
              <a:t>ALADIN- short term (up to 3 days) </a:t>
            </a:r>
          </a:p>
          <a:p>
            <a:pPr lvl="1">
              <a:defRPr/>
            </a:pPr>
            <a:r>
              <a:rPr lang="en-US" sz="900" dirty="0">
                <a:solidFill>
                  <a:srgbClr val="000066"/>
                </a:solidFill>
                <a:latin typeface="Tahoma"/>
              </a:rPr>
              <a:t>ECMWF operational run/single forecast medium term (3-9 days)</a:t>
            </a:r>
          </a:p>
          <a:p>
            <a:pPr lvl="1">
              <a:defRPr/>
            </a:pPr>
            <a:r>
              <a:rPr lang="en-US" sz="900" dirty="0">
                <a:solidFill>
                  <a:srgbClr val="000066"/>
                </a:solidFill>
                <a:latin typeface="Tahoma"/>
              </a:rPr>
              <a:t>ECMWF EPS/ensembles	</a:t>
            </a:r>
          </a:p>
          <a:p>
            <a:pPr lvl="1">
              <a:defRPr/>
            </a:pPr>
            <a:r>
              <a:rPr lang="en-US" sz="900" dirty="0">
                <a:solidFill>
                  <a:srgbClr val="000066"/>
                </a:solidFill>
                <a:latin typeface="Tahoma"/>
              </a:rPr>
              <a:t>WRF-NMM Serbia 	</a:t>
            </a:r>
          </a:p>
          <a:p>
            <a:pPr lvl="1">
              <a:defRPr/>
            </a:pPr>
            <a:r>
              <a:rPr lang="en-US" sz="900" dirty="0">
                <a:solidFill>
                  <a:srgbClr val="000066"/>
                </a:solidFill>
                <a:latin typeface="Tahoma"/>
              </a:rPr>
              <a:t>NMMB Serbia 	</a:t>
            </a:r>
          </a:p>
          <a:p>
            <a:pPr lvl="1">
              <a:defRPr/>
            </a:pPr>
            <a:r>
              <a:rPr lang="en-US" sz="900" dirty="0">
                <a:solidFill>
                  <a:srgbClr val="000066"/>
                </a:solidFill>
                <a:latin typeface="Tahoma"/>
              </a:rPr>
              <a:t>WRF-NMM Bosnia and Herzegovina	</a:t>
            </a:r>
          </a:p>
          <a:p>
            <a:pPr lvl="1">
              <a:defRPr/>
            </a:pPr>
            <a:r>
              <a:rPr lang="en-US" sz="900" dirty="0">
                <a:solidFill>
                  <a:srgbClr val="000066"/>
                </a:solidFill>
                <a:latin typeface="Tahoma"/>
              </a:rPr>
              <a:t>Cosmo-EU Bosnia and Herzegovina 	</a:t>
            </a:r>
          </a:p>
          <a:p>
            <a:pPr lvl="1">
              <a:defRPr/>
            </a:pPr>
            <a:r>
              <a:rPr lang="en-US" sz="900" dirty="0">
                <a:solidFill>
                  <a:srgbClr val="000066"/>
                </a:solidFill>
                <a:latin typeface="Tahoma"/>
              </a:rPr>
              <a:t>WRF-NMM Montenegro </a:t>
            </a:r>
            <a:r>
              <a:rPr lang="en-US" sz="1100" dirty="0">
                <a:solidFill>
                  <a:srgbClr val="000066"/>
                </a:solidFill>
                <a:latin typeface="Tahoma"/>
              </a:rPr>
              <a:t>	</a:t>
            </a:r>
          </a:p>
        </p:txBody>
      </p:sp>
      <p:sp>
        <p:nvSpPr>
          <p:cNvPr id="3" name="Rectangle 2"/>
          <p:cNvSpPr/>
          <p:nvPr/>
        </p:nvSpPr>
        <p:spPr>
          <a:xfrm>
            <a:off x="269875" y="3084513"/>
            <a:ext cx="4572000" cy="1854200"/>
          </a:xfrm>
          <a:prstGeom prst="rect">
            <a:avLst/>
          </a:prstGeom>
        </p:spPr>
        <p:txBody>
          <a:bodyPr>
            <a:spAutoFit/>
          </a:bodyPr>
          <a:lstStyle/>
          <a:p>
            <a:pPr>
              <a:defRPr/>
            </a:pPr>
            <a:r>
              <a:rPr lang="en-US" sz="1400" b="1" dirty="0">
                <a:solidFill>
                  <a:srgbClr val="000066"/>
                </a:solidFill>
                <a:latin typeface="Tahoma"/>
              </a:rPr>
              <a:t>Hydrological models</a:t>
            </a:r>
          </a:p>
          <a:p>
            <a:pPr lvl="1">
              <a:defRPr/>
            </a:pPr>
            <a:r>
              <a:rPr lang="en-US" sz="900" b="1" dirty="0" err="1">
                <a:solidFill>
                  <a:srgbClr val="FFC000"/>
                </a:solidFill>
                <a:latin typeface="Tahoma"/>
              </a:rPr>
              <a:t>WFlow</a:t>
            </a:r>
            <a:r>
              <a:rPr lang="en-US" sz="900" b="1" dirty="0">
                <a:solidFill>
                  <a:srgbClr val="FFC000"/>
                </a:solidFill>
                <a:latin typeface="Tahoma"/>
              </a:rPr>
              <a:t> BA/RS/ME </a:t>
            </a:r>
            <a:r>
              <a:rPr lang="en-US" sz="900" dirty="0">
                <a:solidFill>
                  <a:srgbClr val="FFC000"/>
                </a:solidFill>
                <a:latin typeface="Tahoma"/>
              </a:rPr>
              <a:t>(to be developed through the project)</a:t>
            </a:r>
          </a:p>
          <a:p>
            <a:pPr lvl="1">
              <a:defRPr/>
            </a:pPr>
            <a:r>
              <a:rPr lang="en-US" sz="1100" b="1" dirty="0">
                <a:solidFill>
                  <a:srgbClr val="009900"/>
                </a:solidFill>
                <a:latin typeface="Tahoma"/>
              </a:rPr>
              <a:t>HEC-HMS Sava basin</a:t>
            </a:r>
          </a:p>
          <a:p>
            <a:pPr lvl="1">
              <a:defRPr/>
            </a:pPr>
            <a:r>
              <a:rPr lang="en-US" sz="900" dirty="0">
                <a:solidFill>
                  <a:srgbClr val="000066"/>
                </a:solidFill>
                <a:latin typeface="Tahoma"/>
              </a:rPr>
              <a:t>Mike NAM Croatian sub-basin</a:t>
            </a:r>
          </a:p>
          <a:p>
            <a:pPr lvl="1">
              <a:defRPr/>
            </a:pPr>
            <a:r>
              <a:rPr lang="en-US" sz="900" dirty="0">
                <a:solidFill>
                  <a:srgbClr val="000066"/>
                </a:solidFill>
                <a:latin typeface="Tahoma"/>
              </a:rPr>
              <a:t>Mike NAM Una sub-basin</a:t>
            </a:r>
          </a:p>
          <a:p>
            <a:pPr lvl="1">
              <a:defRPr/>
            </a:pPr>
            <a:r>
              <a:rPr lang="en-US" sz="900" dirty="0">
                <a:solidFill>
                  <a:srgbClr val="000066"/>
                </a:solidFill>
                <a:latin typeface="Tahoma"/>
              </a:rPr>
              <a:t>HBV-light Bosna sub-basin</a:t>
            </a:r>
          </a:p>
          <a:p>
            <a:pPr lvl="1">
              <a:defRPr/>
            </a:pPr>
            <a:r>
              <a:rPr lang="en-US" sz="900" dirty="0">
                <a:solidFill>
                  <a:srgbClr val="000066"/>
                </a:solidFill>
                <a:latin typeface="Tahoma"/>
              </a:rPr>
              <a:t>HEC-HMS </a:t>
            </a:r>
            <a:r>
              <a:rPr lang="en-US" sz="900" dirty="0" err="1">
                <a:solidFill>
                  <a:srgbClr val="000066"/>
                </a:solidFill>
                <a:latin typeface="Tahoma"/>
              </a:rPr>
              <a:t>Kolubara</a:t>
            </a:r>
            <a:r>
              <a:rPr lang="en-US" sz="900" dirty="0">
                <a:solidFill>
                  <a:srgbClr val="000066"/>
                </a:solidFill>
                <a:latin typeface="Tahoma"/>
              </a:rPr>
              <a:t> sub-basin</a:t>
            </a:r>
          </a:p>
          <a:p>
            <a:pPr lvl="1">
              <a:defRPr/>
            </a:pPr>
            <a:r>
              <a:rPr lang="en-US" sz="900" dirty="0">
                <a:solidFill>
                  <a:srgbClr val="000066"/>
                </a:solidFill>
                <a:latin typeface="Tahoma"/>
              </a:rPr>
              <a:t>HBV </a:t>
            </a:r>
            <a:r>
              <a:rPr lang="en-US" sz="900" dirty="0" err="1">
                <a:solidFill>
                  <a:srgbClr val="000066"/>
                </a:solidFill>
                <a:latin typeface="Tahoma"/>
              </a:rPr>
              <a:t>Kolubara</a:t>
            </a:r>
            <a:r>
              <a:rPr lang="en-US" sz="900" dirty="0">
                <a:solidFill>
                  <a:srgbClr val="000066"/>
                </a:solidFill>
                <a:latin typeface="Tahoma"/>
              </a:rPr>
              <a:t> sub-basin</a:t>
            </a:r>
          </a:p>
          <a:p>
            <a:pPr lvl="1">
              <a:defRPr/>
            </a:pPr>
            <a:r>
              <a:rPr lang="en-US" sz="900" dirty="0">
                <a:solidFill>
                  <a:srgbClr val="000066"/>
                </a:solidFill>
                <a:latin typeface="Tahoma"/>
              </a:rPr>
              <a:t>HBV </a:t>
            </a:r>
            <a:r>
              <a:rPr lang="en-US" sz="900" dirty="0" err="1">
                <a:solidFill>
                  <a:srgbClr val="000066"/>
                </a:solidFill>
                <a:latin typeface="Tahoma"/>
              </a:rPr>
              <a:t>Jadar</a:t>
            </a:r>
            <a:r>
              <a:rPr lang="en-US" sz="900" dirty="0">
                <a:solidFill>
                  <a:srgbClr val="000066"/>
                </a:solidFill>
                <a:latin typeface="Tahoma"/>
              </a:rPr>
              <a:t> sub-basin</a:t>
            </a:r>
          </a:p>
          <a:p>
            <a:pPr lvl="1">
              <a:defRPr/>
            </a:pPr>
            <a:r>
              <a:rPr lang="en-US" sz="900" dirty="0" err="1">
                <a:solidFill>
                  <a:srgbClr val="000066"/>
                </a:solidFill>
                <a:latin typeface="Tahoma"/>
              </a:rPr>
              <a:t>Tamnava</a:t>
            </a:r>
            <a:r>
              <a:rPr lang="en-US" sz="900" dirty="0">
                <a:solidFill>
                  <a:srgbClr val="000066"/>
                </a:solidFill>
                <a:latin typeface="Tahoma"/>
              </a:rPr>
              <a:t> sub-basin</a:t>
            </a:r>
          </a:p>
          <a:p>
            <a:pPr lvl="1">
              <a:defRPr/>
            </a:pPr>
            <a:r>
              <a:rPr lang="en-US" sz="900" dirty="0" err="1">
                <a:solidFill>
                  <a:srgbClr val="000066"/>
                </a:solidFill>
                <a:latin typeface="Tahoma"/>
              </a:rPr>
              <a:t>Ub</a:t>
            </a:r>
            <a:r>
              <a:rPr lang="en-US" sz="900" dirty="0">
                <a:solidFill>
                  <a:srgbClr val="000066"/>
                </a:solidFill>
                <a:latin typeface="Tahoma"/>
              </a:rPr>
              <a:t> sub-basin</a:t>
            </a:r>
          </a:p>
          <a:p>
            <a:pPr lvl="1">
              <a:defRPr/>
            </a:pPr>
            <a:r>
              <a:rPr lang="en-US" sz="900" dirty="0" err="1">
                <a:solidFill>
                  <a:srgbClr val="000066"/>
                </a:solidFill>
                <a:latin typeface="Tahoma"/>
              </a:rPr>
              <a:t>Ljig</a:t>
            </a:r>
            <a:r>
              <a:rPr lang="en-US" sz="900" dirty="0">
                <a:solidFill>
                  <a:srgbClr val="000066"/>
                </a:solidFill>
                <a:latin typeface="Tahoma"/>
              </a:rPr>
              <a:t> sub-basin</a:t>
            </a:r>
          </a:p>
        </p:txBody>
      </p:sp>
      <p:sp>
        <p:nvSpPr>
          <p:cNvPr id="8" name="Rectangle 7"/>
          <p:cNvSpPr/>
          <p:nvPr/>
        </p:nvSpPr>
        <p:spPr>
          <a:xfrm>
            <a:off x="287338" y="4870450"/>
            <a:ext cx="4572000" cy="1738313"/>
          </a:xfrm>
          <a:prstGeom prst="rect">
            <a:avLst/>
          </a:prstGeom>
        </p:spPr>
        <p:txBody>
          <a:bodyPr>
            <a:spAutoFit/>
          </a:bodyPr>
          <a:lstStyle/>
          <a:p>
            <a:pPr>
              <a:defRPr/>
            </a:pPr>
            <a:r>
              <a:rPr lang="en-US" sz="1400" b="1" dirty="0">
                <a:solidFill>
                  <a:srgbClr val="000066"/>
                </a:solidFill>
                <a:latin typeface="Tahoma"/>
              </a:rPr>
              <a:t>Hydraulic models</a:t>
            </a:r>
          </a:p>
          <a:p>
            <a:pPr lvl="1">
              <a:defRPr/>
            </a:pPr>
            <a:r>
              <a:rPr lang="en-US" sz="1100" b="1" dirty="0">
                <a:solidFill>
                  <a:srgbClr val="009900"/>
                </a:solidFill>
                <a:latin typeface="Tahoma"/>
              </a:rPr>
              <a:t>HEC-RAS Sava </a:t>
            </a:r>
            <a:r>
              <a:rPr lang="en-US" sz="900" b="1" dirty="0">
                <a:solidFill>
                  <a:srgbClr val="009900"/>
                </a:solidFill>
                <a:latin typeface="Tahoma"/>
              </a:rPr>
              <a:t>(from border </a:t>
            </a:r>
            <a:r>
              <a:rPr lang="en-US" sz="900" b="1" dirty="0" err="1">
                <a:solidFill>
                  <a:srgbClr val="009900"/>
                </a:solidFill>
                <a:latin typeface="Tahoma"/>
              </a:rPr>
              <a:t>Sl</a:t>
            </a:r>
            <a:r>
              <a:rPr lang="en-US" sz="900" b="1" dirty="0">
                <a:solidFill>
                  <a:srgbClr val="009900"/>
                </a:solidFill>
                <a:latin typeface="Tahoma"/>
              </a:rPr>
              <a:t>/HR-Danube)</a:t>
            </a:r>
          </a:p>
          <a:p>
            <a:pPr lvl="1">
              <a:defRPr/>
            </a:pPr>
            <a:r>
              <a:rPr lang="en-US" sz="900" dirty="0">
                <a:solidFill>
                  <a:srgbClr val="000066"/>
                </a:solidFill>
                <a:latin typeface="Tahoma"/>
              </a:rPr>
              <a:t>Mike 11 Croatian rivers</a:t>
            </a:r>
          </a:p>
          <a:p>
            <a:pPr lvl="1">
              <a:defRPr/>
            </a:pPr>
            <a:r>
              <a:rPr lang="en-US" sz="900" dirty="0">
                <a:solidFill>
                  <a:srgbClr val="000066"/>
                </a:solidFill>
                <a:latin typeface="Tahoma"/>
              </a:rPr>
              <a:t>HEC-RAS Una in </a:t>
            </a:r>
            <a:r>
              <a:rPr lang="en-US" sz="900" dirty="0" err="1">
                <a:solidFill>
                  <a:srgbClr val="000066"/>
                </a:solidFill>
                <a:latin typeface="Tahoma"/>
              </a:rPr>
              <a:t>BiH</a:t>
            </a:r>
            <a:endParaRPr lang="en-US" sz="900" dirty="0">
              <a:solidFill>
                <a:srgbClr val="000066"/>
              </a:solidFill>
              <a:latin typeface="Tahoma"/>
            </a:endParaRPr>
          </a:p>
          <a:p>
            <a:pPr lvl="1">
              <a:defRPr/>
            </a:pPr>
            <a:r>
              <a:rPr lang="en-US" sz="900" dirty="0">
                <a:solidFill>
                  <a:srgbClr val="000066"/>
                </a:solidFill>
                <a:latin typeface="Tahoma"/>
              </a:rPr>
              <a:t>HEC-RAS </a:t>
            </a:r>
            <a:r>
              <a:rPr lang="en-US" sz="900" dirty="0" err="1">
                <a:solidFill>
                  <a:srgbClr val="000066"/>
                </a:solidFill>
                <a:latin typeface="Tahoma"/>
              </a:rPr>
              <a:t>Sana&amp;Sanica</a:t>
            </a:r>
            <a:endParaRPr lang="en-US" sz="900" dirty="0">
              <a:solidFill>
                <a:srgbClr val="000066"/>
              </a:solidFill>
              <a:latin typeface="Tahoma"/>
            </a:endParaRPr>
          </a:p>
          <a:p>
            <a:pPr lvl="1">
              <a:defRPr/>
            </a:pPr>
            <a:r>
              <a:rPr lang="en-US" sz="900" dirty="0">
                <a:solidFill>
                  <a:srgbClr val="000066"/>
                </a:solidFill>
                <a:latin typeface="Tahoma"/>
              </a:rPr>
              <a:t>HEC-RAS </a:t>
            </a:r>
            <a:r>
              <a:rPr lang="en-US" sz="900" dirty="0" err="1">
                <a:solidFill>
                  <a:srgbClr val="000066"/>
                </a:solidFill>
                <a:latin typeface="Tahoma"/>
              </a:rPr>
              <a:t>Vrbas</a:t>
            </a:r>
            <a:endParaRPr lang="en-US" sz="900" dirty="0">
              <a:solidFill>
                <a:srgbClr val="000066"/>
              </a:solidFill>
              <a:latin typeface="Tahoma"/>
            </a:endParaRPr>
          </a:p>
          <a:p>
            <a:pPr lvl="1">
              <a:defRPr/>
            </a:pPr>
            <a:r>
              <a:rPr lang="en-US" sz="900" dirty="0">
                <a:solidFill>
                  <a:srgbClr val="000066"/>
                </a:solidFill>
                <a:latin typeface="Tahoma"/>
              </a:rPr>
              <a:t>Mike 11 </a:t>
            </a:r>
            <a:r>
              <a:rPr lang="en-US" sz="900" dirty="0" err="1">
                <a:solidFill>
                  <a:srgbClr val="000066"/>
                </a:solidFill>
                <a:latin typeface="Tahoma"/>
              </a:rPr>
              <a:t>Vrbas</a:t>
            </a:r>
            <a:endParaRPr lang="en-US" sz="900" dirty="0">
              <a:solidFill>
                <a:srgbClr val="000066"/>
              </a:solidFill>
              <a:latin typeface="Tahoma"/>
            </a:endParaRPr>
          </a:p>
          <a:p>
            <a:pPr lvl="1">
              <a:defRPr/>
            </a:pPr>
            <a:r>
              <a:rPr lang="en-US" sz="1100" b="1" dirty="0">
                <a:solidFill>
                  <a:srgbClr val="009900"/>
                </a:solidFill>
                <a:latin typeface="Tahoma"/>
              </a:rPr>
              <a:t>HEC-RAS Bosna </a:t>
            </a:r>
            <a:r>
              <a:rPr lang="en-US" sz="900" dirty="0">
                <a:solidFill>
                  <a:srgbClr val="000066"/>
                </a:solidFill>
                <a:latin typeface="Tahoma"/>
              </a:rPr>
              <a:t>	</a:t>
            </a:r>
          </a:p>
          <a:p>
            <a:pPr lvl="1">
              <a:defRPr/>
            </a:pPr>
            <a:r>
              <a:rPr lang="en-US" sz="900" dirty="0">
                <a:solidFill>
                  <a:srgbClr val="000066"/>
                </a:solidFill>
                <a:latin typeface="Tahoma"/>
              </a:rPr>
              <a:t>HEC-RAS </a:t>
            </a:r>
            <a:r>
              <a:rPr lang="en-US" sz="900" dirty="0" err="1">
                <a:solidFill>
                  <a:srgbClr val="000066"/>
                </a:solidFill>
                <a:latin typeface="Tahoma"/>
              </a:rPr>
              <a:t>Usora</a:t>
            </a:r>
            <a:endParaRPr lang="en-US" sz="900" dirty="0">
              <a:solidFill>
                <a:srgbClr val="000066"/>
              </a:solidFill>
              <a:latin typeface="Tahoma"/>
            </a:endParaRPr>
          </a:p>
          <a:p>
            <a:pPr lvl="1">
              <a:defRPr/>
            </a:pPr>
            <a:r>
              <a:rPr lang="en-US" sz="900" dirty="0">
                <a:solidFill>
                  <a:srgbClr val="000066"/>
                </a:solidFill>
                <a:latin typeface="Tahoma"/>
              </a:rPr>
              <a:t>HEC-RAS Drina</a:t>
            </a:r>
          </a:p>
          <a:p>
            <a:pPr lvl="1">
              <a:defRPr/>
            </a:pPr>
            <a:r>
              <a:rPr lang="en-US" sz="900" dirty="0">
                <a:solidFill>
                  <a:srgbClr val="000066"/>
                </a:solidFill>
                <a:latin typeface="Tahoma"/>
              </a:rPr>
              <a:t>HEC-HMS </a:t>
            </a:r>
            <a:r>
              <a:rPr lang="en-US" sz="900" dirty="0" err="1">
                <a:solidFill>
                  <a:srgbClr val="000066"/>
                </a:solidFill>
                <a:latin typeface="Tahoma"/>
              </a:rPr>
              <a:t>Kolubara</a:t>
            </a:r>
            <a:r>
              <a:rPr lang="en-US" sz="900" dirty="0">
                <a:solidFill>
                  <a:srgbClr val="000066"/>
                </a:solidFill>
                <a:latin typeface="Tahoma"/>
              </a:rPr>
              <a:t> </a:t>
            </a:r>
            <a:endParaRPr lang="en-US" sz="900" dirty="0">
              <a:solidFill>
                <a:srgbClr val="000066"/>
              </a:solidFill>
            </a:endParaRPr>
          </a:p>
        </p:txBody>
      </p:sp>
      <p:sp>
        <p:nvSpPr>
          <p:cNvPr id="4" name="Rectangle 3"/>
          <p:cNvSpPr/>
          <p:nvPr/>
        </p:nvSpPr>
        <p:spPr>
          <a:xfrm>
            <a:off x="269875" y="2559050"/>
            <a:ext cx="4894263" cy="585788"/>
          </a:xfrm>
          <a:prstGeom prst="rect">
            <a:avLst/>
          </a:prstGeom>
        </p:spPr>
        <p:txBody>
          <a:bodyPr>
            <a:spAutoFit/>
          </a:bodyPr>
          <a:lstStyle/>
          <a:p>
            <a:pPr>
              <a:defRPr/>
            </a:pPr>
            <a:r>
              <a:rPr lang="en-US" sz="1400" b="1" dirty="0">
                <a:solidFill>
                  <a:srgbClr val="000066"/>
                </a:solidFill>
                <a:latin typeface="Tahoma"/>
              </a:rPr>
              <a:t>Hydrological forecasts and systems</a:t>
            </a:r>
          </a:p>
          <a:p>
            <a:pPr lvl="1">
              <a:defRPr/>
            </a:pPr>
            <a:r>
              <a:rPr lang="en-US" sz="900" dirty="0">
                <a:solidFill>
                  <a:srgbClr val="000066"/>
                </a:solidFill>
                <a:latin typeface="Tahoma"/>
              </a:rPr>
              <a:t>Results from Slovenian and Croatian operational systems </a:t>
            </a:r>
          </a:p>
          <a:p>
            <a:pPr lvl="1">
              <a:defRPr/>
            </a:pPr>
            <a:r>
              <a:rPr lang="en-US" sz="900" b="1" dirty="0">
                <a:solidFill>
                  <a:srgbClr val="0070C0"/>
                </a:solidFill>
                <a:latin typeface="Tahoma"/>
              </a:rPr>
              <a:t>EFAS, WMO SEE-FFGS</a:t>
            </a:r>
          </a:p>
        </p:txBody>
      </p:sp>
      <p:sp>
        <p:nvSpPr>
          <p:cNvPr id="10" name="Rectangle 9"/>
          <p:cNvSpPr/>
          <p:nvPr/>
        </p:nvSpPr>
        <p:spPr>
          <a:xfrm>
            <a:off x="277813" y="2135188"/>
            <a:ext cx="4895850" cy="477837"/>
          </a:xfrm>
          <a:prstGeom prst="rect">
            <a:avLst/>
          </a:prstGeom>
        </p:spPr>
        <p:txBody>
          <a:bodyPr>
            <a:spAutoFit/>
          </a:bodyPr>
          <a:lstStyle/>
          <a:p>
            <a:pPr>
              <a:defRPr/>
            </a:pPr>
            <a:r>
              <a:rPr lang="en-US" sz="1400" b="1" dirty="0">
                <a:solidFill>
                  <a:srgbClr val="000066"/>
                </a:solidFill>
                <a:latin typeface="Tahoma"/>
              </a:rPr>
              <a:t>Real-time data collection system</a:t>
            </a:r>
          </a:p>
          <a:p>
            <a:pPr lvl="1">
              <a:defRPr/>
            </a:pPr>
            <a:r>
              <a:rPr lang="en-US" sz="1100" b="1" dirty="0">
                <a:solidFill>
                  <a:srgbClr val="009900"/>
                </a:solidFill>
                <a:latin typeface="Tahoma"/>
              </a:rPr>
              <a:t>Sava HIS</a:t>
            </a:r>
          </a:p>
        </p:txBody>
      </p:sp>
      <p:pic>
        <p:nvPicPr>
          <p:cNvPr id="16394" name="Picture 3"/>
          <p:cNvPicPr>
            <a:picLocks noChangeAspect="1" noChangeArrowheads="1"/>
          </p:cNvPicPr>
          <p:nvPr/>
        </p:nvPicPr>
        <p:blipFill>
          <a:blip r:embed="rId4" cstate="print"/>
          <a:srcRect/>
          <a:stretch>
            <a:fillRect/>
          </a:stretch>
        </p:blipFill>
        <p:spPr bwMode="auto">
          <a:xfrm>
            <a:off x="4005263" y="2135188"/>
            <a:ext cx="5029200" cy="3173412"/>
          </a:xfrm>
          <a:prstGeom prst="rect">
            <a:avLst/>
          </a:prstGeom>
          <a:noFill/>
          <a:ln w="9525">
            <a:noFill/>
            <a:miter lim="800000"/>
            <a:headEnd/>
            <a:tailEnd/>
          </a:ln>
          <a:effectLst/>
        </p:spPr>
      </p:pic>
      <p:pic>
        <p:nvPicPr>
          <p:cNvPr id="16395" name="Picture 16"/>
          <p:cNvPicPr>
            <a:picLocks noChangeAspect="1"/>
          </p:cNvPicPr>
          <p:nvPr/>
        </p:nvPicPr>
        <p:blipFill>
          <a:blip r:embed="rId5" cstate="print"/>
          <a:srcRect/>
          <a:stretch>
            <a:fillRect/>
          </a:stretch>
        </p:blipFill>
        <p:spPr bwMode="auto">
          <a:xfrm>
            <a:off x="3986213" y="3298825"/>
            <a:ext cx="1527175" cy="1027113"/>
          </a:xfrm>
          <a:prstGeom prst="rect">
            <a:avLst/>
          </a:prstGeom>
          <a:noFill/>
          <a:ln w="9525">
            <a:noFill/>
            <a:miter lim="800000"/>
            <a:headEnd/>
            <a:tailEnd/>
          </a:ln>
        </p:spPr>
      </p:pic>
      <p:sp>
        <p:nvSpPr>
          <p:cNvPr id="16396" name="Rectangle 5"/>
          <p:cNvSpPr>
            <a:spLocks noChangeArrowheads="1"/>
          </p:cNvSpPr>
          <p:nvPr/>
        </p:nvSpPr>
        <p:spPr bwMode="auto">
          <a:xfrm>
            <a:off x="3986213" y="2347913"/>
            <a:ext cx="1698625" cy="244475"/>
          </a:xfrm>
          <a:prstGeom prst="rect">
            <a:avLst/>
          </a:prstGeom>
          <a:noFill/>
          <a:ln w="9525">
            <a:noFill/>
            <a:miter lim="800000"/>
            <a:headEnd/>
            <a:tailEnd/>
          </a:ln>
        </p:spPr>
        <p:txBody>
          <a:bodyPr wrap="none">
            <a:spAutoFit/>
          </a:bodyPr>
          <a:lstStyle/>
          <a:p>
            <a:pPr defTabSz="666750">
              <a:lnSpc>
                <a:spcPct val="90000"/>
              </a:lnSpc>
              <a:spcBef>
                <a:spcPct val="20000"/>
              </a:spcBef>
              <a:buClr>
                <a:srgbClr val="009900"/>
              </a:buClr>
            </a:pPr>
            <a:r>
              <a:rPr lang="en-US" altLang="en-US" sz="1100" b="1">
                <a:solidFill>
                  <a:srgbClr val="000066"/>
                </a:solidFill>
                <a:latin typeface="Tahoma" pitchFamily="34" charset="0"/>
                <a:cs typeface="Tahoma" pitchFamily="34" charset="0"/>
              </a:rPr>
              <a:t>SavaHIS components</a:t>
            </a:r>
          </a:p>
        </p:txBody>
      </p:sp>
      <p:sp>
        <p:nvSpPr>
          <p:cNvPr id="16397" name="Rectangle 6"/>
          <p:cNvSpPr>
            <a:spLocks noChangeArrowheads="1"/>
          </p:cNvSpPr>
          <p:nvPr/>
        </p:nvSpPr>
        <p:spPr bwMode="auto">
          <a:xfrm>
            <a:off x="4537075" y="4391025"/>
            <a:ext cx="2351088" cy="746125"/>
          </a:xfrm>
          <a:prstGeom prst="rect">
            <a:avLst/>
          </a:prstGeom>
          <a:noFill/>
          <a:ln w="9525">
            <a:noFill/>
            <a:miter lim="800000"/>
            <a:headEnd/>
            <a:tailEnd/>
          </a:ln>
        </p:spPr>
        <p:txBody>
          <a:bodyPr>
            <a:spAutoFit/>
          </a:bodyPr>
          <a:lstStyle/>
          <a:p>
            <a:pPr defTabSz="666750">
              <a:lnSpc>
                <a:spcPct val="90000"/>
              </a:lnSpc>
              <a:spcBef>
                <a:spcPct val="20000"/>
              </a:spcBef>
              <a:buClr>
                <a:srgbClr val="009900"/>
              </a:buClr>
            </a:pPr>
            <a:r>
              <a:rPr lang="en-US" altLang="en-US" sz="800" b="1">
                <a:solidFill>
                  <a:srgbClr val="000066"/>
                </a:solidFill>
                <a:latin typeface="Tahoma" pitchFamily="34" charset="0"/>
                <a:cs typeface="Tahoma" pitchFamily="34" charset="0"/>
              </a:rPr>
              <a:t>Existing models</a:t>
            </a:r>
          </a:p>
          <a:p>
            <a:pPr defTabSz="666750">
              <a:lnSpc>
                <a:spcPct val="90000"/>
              </a:lnSpc>
              <a:spcBef>
                <a:spcPct val="20000"/>
              </a:spcBef>
              <a:buClr>
                <a:srgbClr val="009900"/>
              </a:buClr>
            </a:pPr>
            <a:r>
              <a:rPr lang="en-US" altLang="en-US" sz="800" b="1">
                <a:solidFill>
                  <a:srgbClr val="000066"/>
                </a:solidFill>
                <a:latin typeface="Tahoma" pitchFamily="34" charset="0"/>
                <a:cs typeface="Tahoma" pitchFamily="34" charset="0"/>
              </a:rPr>
              <a:t>+</a:t>
            </a:r>
          </a:p>
          <a:p>
            <a:pPr defTabSz="666750">
              <a:lnSpc>
                <a:spcPct val="90000"/>
              </a:lnSpc>
              <a:spcBef>
                <a:spcPct val="20000"/>
              </a:spcBef>
              <a:buClr>
                <a:srgbClr val="009900"/>
              </a:buClr>
            </a:pPr>
            <a:r>
              <a:rPr lang="en-US" altLang="en-US" sz="800" b="1">
                <a:solidFill>
                  <a:srgbClr val="000066"/>
                </a:solidFill>
                <a:latin typeface="Tahoma" pitchFamily="34" charset="0"/>
                <a:cs typeface="Tahoma" pitchFamily="34" charset="0"/>
              </a:rPr>
              <a:t>A distributed physically </a:t>
            </a:r>
          </a:p>
          <a:p>
            <a:pPr defTabSz="666750">
              <a:lnSpc>
                <a:spcPct val="90000"/>
              </a:lnSpc>
              <a:spcBef>
                <a:spcPct val="20000"/>
              </a:spcBef>
              <a:buClr>
                <a:srgbClr val="009900"/>
              </a:buClr>
            </a:pPr>
            <a:r>
              <a:rPr lang="en-US" altLang="en-US" sz="800" b="1">
                <a:solidFill>
                  <a:srgbClr val="000066"/>
                </a:solidFill>
                <a:latin typeface="Tahoma" pitchFamily="34" charset="0"/>
                <a:cs typeface="Tahoma" pitchFamily="34" charset="0"/>
              </a:rPr>
              <a:t>based hydrological model</a:t>
            </a:r>
          </a:p>
          <a:p>
            <a:pPr defTabSz="666750">
              <a:lnSpc>
                <a:spcPct val="90000"/>
              </a:lnSpc>
              <a:spcBef>
                <a:spcPct val="20000"/>
              </a:spcBef>
              <a:buClr>
                <a:srgbClr val="009900"/>
              </a:buClr>
            </a:pPr>
            <a:r>
              <a:rPr lang="en-US" altLang="en-US" sz="800" b="1">
                <a:solidFill>
                  <a:srgbClr val="000066"/>
                </a:solidFill>
                <a:latin typeface="Tahoma" pitchFamily="34" charset="0"/>
                <a:cs typeface="Tahoma" pitchFamily="34" charset="0"/>
              </a:rPr>
              <a:t>W-FLOW</a:t>
            </a:r>
          </a:p>
        </p:txBody>
      </p:sp>
      <p:pic>
        <p:nvPicPr>
          <p:cNvPr id="16398" name="Picture 4"/>
          <p:cNvPicPr>
            <a:picLocks noChangeAspect="1" noChangeArrowheads="1"/>
          </p:cNvPicPr>
          <p:nvPr/>
        </p:nvPicPr>
        <p:blipFill>
          <a:blip r:embed="rId6" cstate="print"/>
          <a:srcRect/>
          <a:stretch>
            <a:fillRect/>
          </a:stretch>
        </p:blipFill>
        <p:spPr bwMode="auto">
          <a:xfrm>
            <a:off x="7124700" y="5281613"/>
            <a:ext cx="1909763" cy="1397000"/>
          </a:xfrm>
          <a:prstGeom prst="rect">
            <a:avLst/>
          </a:prstGeom>
          <a:noFill/>
          <a:ln w="9525">
            <a:noFill/>
            <a:miter lim="800000"/>
            <a:headEnd/>
            <a:tailEnd/>
          </a:ln>
        </p:spPr>
      </p:pic>
      <p:pic>
        <p:nvPicPr>
          <p:cNvPr id="16399" name="Picture 2"/>
          <p:cNvPicPr>
            <a:picLocks noChangeAspect="1"/>
          </p:cNvPicPr>
          <p:nvPr/>
        </p:nvPicPr>
        <p:blipFill>
          <a:blip r:embed="rId7" cstate="print"/>
          <a:srcRect/>
          <a:stretch>
            <a:fillRect/>
          </a:stretch>
        </p:blipFill>
        <p:spPr bwMode="auto">
          <a:xfrm>
            <a:off x="5510213" y="5043488"/>
            <a:ext cx="2228850" cy="1206500"/>
          </a:xfrm>
          <a:prstGeom prst="rect">
            <a:avLst/>
          </a:prstGeom>
          <a:noFill/>
          <a:ln w="9525">
            <a:noFill/>
            <a:miter lim="800000"/>
            <a:headEnd/>
            <a:tailEnd/>
          </a:ln>
        </p:spPr>
      </p:pic>
      <p:sp>
        <p:nvSpPr>
          <p:cNvPr id="16400" name="Rectangle 7"/>
          <p:cNvSpPr>
            <a:spLocks noChangeArrowheads="1"/>
          </p:cNvSpPr>
          <p:nvPr/>
        </p:nvSpPr>
        <p:spPr bwMode="auto">
          <a:xfrm>
            <a:off x="6207125" y="6242050"/>
            <a:ext cx="935038" cy="244475"/>
          </a:xfrm>
          <a:prstGeom prst="rect">
            <a:avLst/>
          </a:prstGeom>
          <a:noFill/>
          <a:ln w="9525">
            <a:noFill/>
            <a:miter lim="800000"/>
            <a:headEnd/>
            <a:tailEnd/>
          </a:ln>
        </p:spPr>
        <p:txBody>
          <a:bodyPr wrap="none">
            <a:spAutoFit/>
          </a:bodyPr>
          <a:lstStyle/>
          <a:p>
            <a:pPr defTabSz="666750">
              <a:lnSpc>
                <a:spcPct val="90000"/>
              </a:lnSpc>
              <a:spcBef>
                <a:spcPct val="20000"/>
              </a:spcBef>
              <a:buClr>
                <a:srgbClr val="009900"/>
              </a:buClr>
            </a:pPr>
            <a:r>
              <a:rPr lang="en-US" altLang="en-US" sz="1100" b="1">
                <a:solidFill>
                  <a:srgbClr val="000066"/>
                </a:solidFill>
                <a:latin typeface="Tahoma" pitchFamily="34" charset="0"/>
                <a:cs typeface="Tahoma" pitchFamily="34" charset="0"/>
              </a:rPr>
              <a:t>DelftFEWS</a:t>
            </a:r>
          </a:p>
        </p:txBody>
      </p:sp>
      <p:sp>
        <p:nvSpPr>
          <p:cNvPr id="16401" name="Rectangle 5"/>
          <p:cNvSpPr>
            <a:spLocks noChangeArrowheads="1"/>
          </p:cNvSpPr>
          <p:nvPr/>
        </p:nvSpPr>
        <p:spPr bwMode="auto">
          <a:xfrm>
            <a:off x="4084638" y="1465263"/>
            <a:ext cx="4360862" cy="425450"/>
          </a:xfrm>
          <a:prstGeom prst="rect">
            <a:avLst/>
          </a:prstGeom>
          <a:noFill/>
          <a:ln w="9525">
            <a:noFill/>
            <a:miter lim="800000"/>
            <a:headEnd/>
            <a:tailEnd/>
          </a:ln>
        </p:spPr>
        <p:txBody>
          <a:bodyPr wrap="none">
            <a:spAutoFit/>
          </a:bodyPr>
          <a:lstStyle/>
          <a:p>
            <a:pPr defTabSz="666750">
              <a:lnSpc>
                <a:spcPct val="90000"/>
              </a:lnSpc>
              <a:spcBef>
                <a:spcPct val="20000"/>
              </a:spcBef>
              <a:buClr>
                <a:srgbClr val="009900"/>
              </a:buClr>
            </a:pPr>
            <a:r>
              <a:rPr lang="en-US" altLang="en-US" b="1">
                <a:solidFill>
                  <a:srgbClr val="000066"/>
                </a:solidFill>
                <a:latin typeface="Tahoma" pitchFamily="34" charset="0"/>
                <a:cs typeface="Tahoma" pitchFamily="34" charset="0"/>
              </a:rPr>
              <a:t>Integration &amp; Cooperation</a:t>
            </a:r>
          </a:p>
        </p:txBody>
      </p:sp>
      <p:sp>
        <p:nvSpPr>
          <p:cNvPr id="6" name="Slide Number Placeholder 5"/>
          <p:cNvSpPr>
            <a:spLocks noGrp="1"/>
          </p:cNvSpPr>
          <p:nvPr>
            <p:ph type="sldNum" sz="quarter" idx="11"/>
          </p:nvPr>
        </p:nvSpPr>
        <p:spPr/>
        <p:txBody>
          <a:bodyPr/>
          <a:lstStyle/>
          <a:p>
            <a:fld id="{8935827C-A8EE-4718-9EE4-E6B84F745637}" type="slidenum">
              <a:rPr lang="en-US" altLang="en-US" smtClean="0">
                <a:solidFill>
                  <a:srgbClr val="000066"/>
                </a:solidFill>
              </a:rPr>
              <a:pPr/>
              <a:t>10</a:t>
            </a:fld>
            <a:endParaRPr lang="en-US" altLang="en-US">
              <a:solidFill>
                <a:srgbClr val="000066"/>
              </a:solidFill>
            </a:endParaRPr>
          </a:p>
        </p:txBody>
      </p:sp>
    </p:spTree>
    <p:extLst>
      <p:ext uri="{BB962C8B-B14F-4D97-AF65-F5344CB8AC3E}">
        <p14:creationId xmlns:p14="http://schemas.microsoft.com/office/powerpoint/2010/main" val="2036334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txBox="1">
            <a:spLocks noGrp="1"/>
          </p:cNvSpPr>
          <p:nvPr/>
        </p:nvSpPr>
        <p:spPr bwMode="auto">
          <a:xfrm>
            <a:off x="8347075" y="6543675"/>
            <a:ext cx="6778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r" eaLnBrk="1" hangingPunct="1">
              <a:spcBef>
                <a:spcPct val="0"/>
              </a:spcBef>
              <a:buClrTx/>
              <a:buFontTx/>
              <a:buNone/>
            </a:pPr>
            <a:fld id="{7AB600F2-D675-4EE4-84F3-16A059920C7E}" type="slidenum">
              <a:rPr lang="en-US" altLang="sr-Latn-RS" sz="1400">
                <a:latin typeface="Times New Roman" panose="02020603050405020304" pitchFamily="18" charset="0"/>
              </a:rPr>
              <a:pPr algn="r" eaLnBrk="1" hangingPunct="1">
                <a:spcBef>
                  <a:spcPct val="0"/>
                </a:spcBef>
                <a:buClrTx/>
                <a:buFontTx/>
                <a:buNone/>
              </a:pPr>
              <a:t>11</a:t>
            </a:fld>
            <a:endParaRPr lang="en-US" altLang="sr-Latn-RS" sz="1400">
              <a:latin typeface="Times New Roman" panose="02020603050405020304" pitchFamily="18" charset="0"/>
            </a:endParaRPr>
          </a:p>
        </p:txBody>
      </p:sp>
      <p:sp>
        <p:nvSpPr>
          <p:cNvPr id="41987" name="Slide Number Placeholder 2"/>
          <p:cNvSpPr txBox="1">
            <a:spLocks noGrp="1"/>
          </p:cNvSpPr>
          <p:nvPr/>
        </p:nvSpPr>
        <p:spPr bwMode="auto">
          <a:xfrm>
            <a:off x="8347075" y="6543675"/>
            <a:ext cx="6778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r" eaLnBrk="1" hangingPunct="1">
              <a:spcBef>
                <a:spcPct val="0"/>
              </a:spcBef>
              <a:buClrTx/>
              <a:buFontTx/>
              <a:buNone/>
            </a:pPr>
            <a:fld id="{A3809DF3-006E-4B81-8ACC-BC0DCA2A6DF8}" type="slidenum">
              <a:rPr lang="en-US" altLang="sr-Latn-RS" sz="1400">
                <a:latin typeface="Times New Roman" panose="02020603050405020304" pitchFamily="18" charset="0"/>
              </a:rPr>
              <a:pPr algn="r" eaLnBrk="1" hangingPunct="1">
                <a:spcBef>
                  <a:spcPct val="0"/>
                </a:spcBef>
                <a:buClrTx/>
                <a:buFontTx/>
                <a:buNone/>
              </a:pPr>
              <a:t>11</a:t>
            </a:fld>
            <a:endParaRPr lang="en-US" altLang="sr-Latn-RS" sz="1400">
              <a:latin typeface="Times New Roman" panose="02020603050405020304" pitchFamily="18" charset="0"/>
            </a:endParaRPr>
          </a:p>
        </p:txBody>
      </p:sp>
      <p:sp>
        <p:nvSpPr>
          <p:cNvPr id="41988" name="Slide Number Placeholder 4"/>
          <p:cNvSpPr txBox="1">
            <a:spLocks noGrp="1"/>
          </p:cNvSpPr>
          <p:nvPr/>
        </p:nvSpPr>
        <p:spPr bwMode="auto">
          <a:xfrm>
            <a:off x="8347075" y="6543675"/>
            <a:ext cx="6778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r" eaLnBrk="1" hangingPunct="1">
              <a:spcBef>
                <a:spcPct val="0"/>
              </a:spcBef>
              <a:buClrTx/>
              <a:buFontTx/>
              <a:buNone/>
            </a:pPr>
            <a:fld id="{2381202E-FECD-4215-90DC-DC2787E7E468}" type="slidenum">
              <a:rPr lang="en-US" altLang="sr-Latn-RS" sz="1400">
                <a:latin typeface="Times New Roman" panose="02020603050405020304" pitchFamily="18" charset="0"/>
              </a:rPr>
              <a:pPr algn="r" eaLnBrk="1" hangingPunct="1">
                <a:spcBef>
                  <a:spcPct val="0"/>
                </a:spcBef>
                <a:buClrTx/>
                <a:buFontTx/>
                <a:buNone/>
              </a:pPr>
              <a:t>11</a:t>
            </a:fld>
            <a:endParaRPr lang="en-US" altLang="sr-Latn-RS" sz="1400">
              <a:latin typeface="Times New Roman" panose="02020603050405020304" pitchFamily="18" charset="0"/>
            </a:endParaRPr>
          </a:p>
        </p:txBody>
      </p:sp>
      <p:sp>
        <p:nvSpPr>
          <p:cNvPr id="41989" name="Rectangle 2"/>
          <p:cNvSpPr>
            <a:spLocks noGrp="1" noChangeArrowheads="1"/>
          </p:cNvSpPr>
          <p:nvPr>
            <p:ph type="title" idx="4294967295"/>
          </p:nvPr>
        </p:nvSpPr>
        <p:spPr>
          <a:xfrm>
            <a:off x="228600" y="301626"/>
            <a:ext cx="8318500" cy="908050"/>
          </a:xfrm>
        </p:spPr>
        <p:txBody>
          <a:bodyPr/>
          <a:lstStyle/>
          <a:p>
            <a:pPr eaLnBrk="1" hangingPunct="1"/>
            <a:r>
              <a:rPr lang="hr-HR" altLang="sr-Latn-RS" sz="3000" dirty="0"/>
              <a:t>May 2014 flood – learning from disaster</a:t>
            </a:r>
            <a:endParaRPr lang="en-GB" altLang="sr-Latn-RS" sz="3000" dirty="0"/>
          </a:p>
        </p:txBody>
      </p:sp>
      <p:sp>
        <p:nvSpPr>
          <p:cNvPr id="46086" name="Rectangle 3"/>
          <p:cNvSpPr>
            <a:spLocks noGrp="1" noChangeArrowheads="1"/>
          </p:cNvSpPr>
          <p:nvPr>
            <p:ph type="body" idx="4294967295"/>
          </p:nvPr>
        </p:nvSpPr>
        <p:spPr>
          <a:xfrm>
            <a:off x="368300" y="1508125"/>
            <a:ext cx="7251700" cy="4283075"/>
          </a:xfrm>
        </p:spPr>
        <p:txBody>
          <a:bodyPr/>
          <a:lstStyle/>
          <a:p>
            <a:pPr eaLnBrk="1" hangingPunct="1">
              <a:spcBef>
                <a:spcPct val="80000"/>
              </a:spcBef>
              <a:defRPr/>
            </a:pPr>
            <a:endParaRPr lang="hr-HR" altLang="zh-CN" sz="2000" b="1" dirty="0" smtClean="0"/>
          </a:p>
          <a:p>
            <a:pPr eaLnBrk="1" hangingPunct="1">
              <a:spcBef>
                <a:spcPct val="80000"/>
              </a:spcBef>
              <a:defRPr/>
            </a:pPr>
            <a:endParaRPr lang="hr-HR" altLang="zh-CN" sz="2000" b="1" dirty="0" smtClean="0"/>
          </a:p>
          <a:p>
            <a:pPr eaLnBrk="1" hangingPunct="1">
              <a:spcBef>
                <a:spcPct val="80000"/>
              </a:spcBef>
              <a:defRPr/>
            </a:pPr>
            <a:endParaRPr lang="hr-HR" altLang="zh-CN" sz="2000" b="1" dirty="0" smtClean="0"/>
          </a:p>
          <a:p>
            <a:pPr marL="0" indent="0" eaLnBrk="1" hangingPunct="1">
              <a:spcBef>
                <a:spcPct val="80000"/>
              </a:spcBef>
              <a:buFontTx/>
              <a:buNone/>
              <a:defRPr/>
            </a:pPr>
            <a:endParaRPr lang="hr-HR" altLang="zh-CN" sz="2000" b="1" dirty="0" smtClean="0"/>
          </a:p>
          <a:p>
            <a:pPr eaLnBrk="1" hangingPunct="1">
              <a:spcBef>
                <a:spcPct val="80000"/>
              </a:spcBef>
              <a:defRPr/>
            </a:pPr>
            <a:endParaRPr lang="hr-HR" altLang="zh-CN" sz="2000" b="1" dirty="0" smtClean="0"/>
          </a:p>
          <a:p>
            <a:pPr eaLnBrk="1" hangingPunct="1">
              <a:spcBef>
                <a:spcPct val="80000"/>
              </a:spcBef>
              <a:defRPr/>
            </a:pPr>
            <a:endParaRPr lang="hr-HR" altLang="zh-CN" sz="2000" b="1" dirty="0" smtClean="0"/>
          </a:p>
          <a:p>
            <a:pPr eaLnBrk="1" hangingPunct="1">
              <a:spcBef>
                <a:spcPct val="80000"/>
              </a:spcBef>
              <a:defRPr/>
            </a:pPr>
            <a:endParaRPr lang="hr-HR" altLang="zh-CN" sz="2000"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191" y="1166812"/>
            <a:ext cx="6096809" cy="5081588"/>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65" y="1166812"/>
            <a:ext cx="2853226"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txBox="1">
            <a:spLocks noChangeArrowheads="1"/>
          </p:cNvSpPr>
          <p:nvPr/>
        </p:nvSpPr>
        <p:spPr bwMode="auto">
          <a:xfrm>
            <a:off x="193966" y="3149600"/>
            <a:ext cx="2853226"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spcBef>
                <a:spcPct val="80000"/>
              </a:spcBef>
              <a:buClr>
                <a:srgbClr val="009900"/>
              </a:buClr>
              <a:defRPr/>
            </a:pPr>
            <a:r>
              <a:rPr lang="sr-Latn-RS" altLang="sr-Latn-RS" sz="2000" kern="0" dirty="0" smtClean="0">
                <a:solidFill>
                  <a:srgbClr val="000066"/>
                </a:solidFill>
              </a:rPr>
              <a:t>Extreme event</a:t>
            </a:r>
          </a:p>
          <a:p>
            <a:pPr lvl="1" eaLnBrk="1" hangingPunct="1">
              <a:spcBef>
                <a:spcPct val="50000"/>
              </a:spcBef>
              <a:buClr>
                <a:srgbClr val="990099"/>
              </a:buClr>
              <a:defRPr/>
            </a:pPr>
            <a:r>
              <a:rPr lang="sr-Latn-RS" altLang="sr-Latn-RS" sz="1800" kern="0" dirty="0" smtClean="0">
                <a:solidFill>
                  <a:srgbClr val="000066"/>
                </a:solidFill>
              </a:rPr>
              <a:t>13-18 May heavy and continous rain over the basin</a:t>
            </a:r>
          </a:p>
        </p:txBody>
      </p:sp>
      <p:sp>
        <p:nvSpPr>
          <p:cNvPr id="3" name="Footer Placeholder 2"/>
          <p:cNvSpPr>
            <a:spLocks noGrp="1"/>
          </p:cNvSpPr>
          <p:nvPr>
            <p:ph type="ftr" sz="quarter" idx="10"/>
          </p:nvPr>
        </p:nvSpPr>
        <p:spPr/>
        <p:txBody>
          <a:bodyPr/>
          <a:lstStyle/>
          <a:p>
            <a:pPr>
              <a:defRPr/>
            </a:pPr>
            <a:r>
              <a:rPr lang="en-US" altLang="sr-Latn-RS" smtClean="0"/>
              <a:t>2017 EFDRR Open Forum</a:t>
            </a:r>
            <a:endParaRPr lang="en-US" altLang="sr-Latn-RS"/>
          </a:p>
        </p:txBody>
      </p:sp>
      <p:sp>
        <p:nvSpPr>
          <p:cNvPr id="4" name="Slide Number Placeholder 3"/>
          <p:cNvSpPr>
            <a:spLocks noGrp="1"/>
          </p:cNvSpPr>
          <p:nvPr>
            <p:ph type="sldNum" sz="quarter" idx="11"/>
          </p:nvPr>
        </p:nvSpPr>
        <p:spPr/>
        <p:txBody>
          <a:bodyPr/>
          <a:lstStyle/>
          <a:p>
            <a:fld id="{F16E713D-EA9B-41F0-9DC2-3F96B99C10BD}" type="slidenum">
              <a:rPr lang="en-US" altLang="en-US" smtClean="0"/>
              <a:pPr/>
              <a:t>11</a:t>
            </a:fld>
            <a:endParaRPr lang="en-US" altLang="en-US"/>
          </a:p>
        </p:txBody>
      </p:sp>
    </p:spTree>
    <p:extLst>
      <p:ext uri="{BB962C8B-B14F-4D97-AF65-F5344CB8AC3E}">
        <p14:creationId xmlns:p14="http://schemas.microsoft.com/office/powerpoint/2010/main" val="3939952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p:cNvSpPr txBox="1">
            <a:spLocks noGrp="1"/>
          </p:cNvSpPr>
          <p:nvPr/>
        </p:nvSpPr>
        <p:spPr bwMode="auto">
          <a:xfrm>
            <a:off x="8347075" y="6543675"/>
            <a:ext cx="6778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r" eaLnBrk="1" hangingPunct="1">
              <a:spcBef>
                <a:spcPct val="0"/>
              </a:spcBef>
              <a:buClrTx/>
              <a:buFontTx/>
              <a:buNone/>
            </a:pPr>
            <a:fld id="{26A4DF46-BFAE-4A4C-987E-8DACEF155479}" type="slidenum">
              <a:rPr lang="en-US" altLang="sr-Latn-RS" sz="1400">
                <a:latin typeface="Times New Roman" panose="02020603050405020304" pitchFamily="18" charset="0"/>
              </a:rPr>
              <a:pPr algn="r" eaLnBrk="1" hangingPunct="1">
                <a:spcBef>
                  <a:spcPct val="0"/>
                </a:spcBef>
                <a:buClrTx/>
                <a:buFontTx/>
                <a:buNone/>
              </a:pPr>
              <a:t>12</a:t>
            </a:fld>
            <a:endParaRPr lang="en-US" altLang="sr-Latn-RS" sz="1400">
              <a:latin typeface="Times New Roman" panose="02020603050405020304" pitchFamily="18" charset="0"/>
            </a:endParaRPr>
          </a:p>
        </p:txBody>
      </p:sp>
      <p:sp>
        <p:nvSpPr>
          <p:cNvPr id="48131" name="Slide Number Placeholder 2"/>
          <p:cNvSpPr txBox="1">
            <a:spLocks noGrp="1"/>
          </p:cNvSpPr>
          <p:nvPr/>
        </p:nvSpPr>
        <p:spPr bwMode="auto">
          <a:xfrm>
            <a:off x="8347075" y="6543675"/>
            <a:ext cx="6778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r" eaLnBrk="1" hangingPunct="1">
              <a:spcBef>
                <a:spcPct val="0"/>
              </a:spcBef>
              <a:buClrTx/>
              <a:buFontTx/>
              <a:buNone/>
            </a:pPr>
            <a:fld id="{EEEA5C54-D4A4-4EAF-AAB6-9DA2C2730BB9}" type="slidenum">
              <a:rPr lang="en-US" altLang="sr-Latn-RS" sz="1400">
                <a:latin typeface="Times New Roman" panose="02020603050405020304" pitchFamily="18" charset="0"/>
              </a:rPr>
              <a:pPr algn="r" eaLnBrk="1" hangingPunct="1">
                <a:spcBef>
                  <a:spcPct val="0"/>
                </a:spcBef>
                <a:buClrTx/>
                <a:buFontTx/>
                <a:buNone/>
              </a:pPr>
              <a:t>12</a:t>
            </a:fld>
            <a:endParaRPr lang="en-US" altLang="sr-Latn-RS" sz="1400">
              <a:latin typeface="Times New Roman" panose="02020603050405020304" pitchFamily="18" charset="0"/>
            </a:endParaRPr>
          </a:p>
        </p:txBody>
      </p:sp>
      <p:sp>
        <p:nvSpPr>
          <p:cNvPr id="48132" name="Slide Number Placeholder 4"/>
          <p:cNvSpPr txBox="1">
            <a:spLocks noGrp="1"/>
          </p:cNvSpPr>
          <p:nvPr/>
        </p:nvSpPr>
        <p:spPr bwMode="auto">
          <a:xfrm>
            <a:off x="8347075" y="6543675"/>
            <a:ext cx="6778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r" eaLnBrk="1" hangingPunct="1">
              <a:spcBef>
                <a:spcPct val="0"/>
              </a:spcBef>
              <a:buClrTx/>
              <a:buFontTx/>
              <a:buNone/>
            </a:pPr>
            <a:fld id="{7FA7F8D1-7F28-451B-B9A9-EF2644F86D4F}" type="slidenum">
              <a:rPr lang="en-US" altLang="sr-Latn-RS" sz="1400">
                <a:latin typeface="Times New Roman" panose="02020603050405020304" pitchFamily="18" charset="0"/>
              </a:rPr>
              <a:pPr algn="r" eaLnBrk="1" hangingPunct="1">
                <a:spcBef>
                  <a:spcPct val="0"/>
                </a:spcBef>
                <a:buClrTx/>
                <a:buFontTx/>
                <a:buNone/>
              </a:pPr>
              <a:t>12</a:t>
            </a:fld>
            <a:endParaRPr lang="en-US" altLang="sr-Latn-RS" sz="1400">
              <a:latin typeface="Times New Roman" panose="02020603050405020304" pitchFamily="18" charset="0"/>
            </a:endParaRPr>
          </a:p>
        </p:txBody>
      </p:sp>
      <p:sp>
        <p:nvSpPr>
          <p:cNvPr id="48133" name="Rectangle 2"/>
          <p:cNvSpPr>
            <a:spLocks noGrp="1" noChangeArrowheads="1"/>
          </p:cNvSpPr>
          <p:nvPr>
            <p:ph type="title" idx="4294967295"/>
          </p:nvPr>
        </p:nvSpPr>
        <p:spPr>
          <a:xfrm>
            <a:off x="363538" y="392113"/>
            <a:ext cx="8247062" cy="646112"/>
          </a:xfrm>
        </p:spPr>
        <p:txBody>
          <a:bodyPr/>
          <a:lstStyle/>
          <a:p>
            <a:pPr eaLnBrk="1" hangingPunct="1"/>
            <a:r>
              <a:rPr lang="hr-HR" altLang="sr-Latn-RS" sz="3000" dirty="0"/>
              <a:t>May 2014 flood learning from disaster</a:t>
            </a:r>
            <a:endParaRPr lang="en-US" altLang="sr-Latn-RS" sz="3000" dirty="0"/>
          </a:p>
        </p:txBody>
      </p:sp>
      <p:sp>
        <p:nvSpPr>
          <p:cNvPr id="44038" name="Rectangle 3"/>
          <p:cNvSpPr>
            <a:spLocks noGrp="1" noChangeArrowheads="1"/>
          </p:cNvSpPr>
          <p:nvPr>
            <p:ph type="body" idx="4294967295"/>
          </p:nvPr>
        </p:nvSpPr>
        <p:spPr>
          <a:xfrm>
            <a:off x="386629" y="3212306"/>
            <a:ext cx="2532062" cy="280988"/>
          </a:xfrm>
        </p:spPr>
        <p:txBody>
          <a:bodyPr/>
          <a:lstStyle/>
          <a:p>
            <a:pPr marL="0" indent="0" eaLnBrk="1" hangingPunct="1">
              <a:spcBef>
                <a:spcPct val="80000"/>
              </a:spcBef>
              <a:buFontTx/>
              <a:buNone/>
              <a:defRPr/>
            </a:pPr>
            <a:r>
              <a:rPr lang="hr-HR" altLang="zh-CN" sz="1050" dirty="0" smtClean="0"/>
              <a:t>Sanski Most (BA)</a:t>
            </a:r>
          </a:p>
        </p:txBody>
      </p:sp>
      <p:pic>
        <p:nvPicPr>
          <p:cNvPr id="48135" name="Picture 2" descr="F:\JASNA\Slike\Poplave maj 2014\SanskiMost.j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996950"/>
            <a:ext cx="3408876"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8" descr="Doboj najgore prošao: Utopilo se devet osoba Foto Reuters"/>
          <p:cNvPicPr>
            <a:picLocks noChangeAspect="1" noChangeArrowheads="1"/>
          </p:cNvPicPr>
          <p:nvPr/>
        </p:nvPicPr>
        <p:blipFill>
          <a:blip r:embed="rId4">
            <a:extLst>
              <a:ext uri="{28A0092B-C50C-407E-A947-70E740481C1C}">
                <a14:useLocalDpi xmlns:a14="http://schemas.microsoft.com/office/drawing/2010/main" val="0"/>
              </a:ext>
            </a:extLst>
          </a:blip>
          <a:srcRect l="7523"/>
          <a:stretch>
            <a:fillRect/>
          </a:stretch>
        </p:blipFill>
        <p:spPr bwMode="auto">
          <a:xfrm>
            <a:off x="4367253" y="1008332"/>
            <a:ext cx="3549568" cy="214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txBox="1">
            <a:spLocks noChangeArrowheads="1"/>
          </p:cNvSpPr>
          <p:nvPr/>
        </p:nvSpPr>
        <p:spPr bwMode="auto">
          <a:xfrm>
            <a:off x="4367253" y="3212306"/>
            <a:ext cx="2532063"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eaLnBrk="1" hangingPunct="1">
              <a:spcBef>
                <a:spcPct val="80000"/>
              </a:spcBef>
              <a:buFontTx/>
              <a:buNone/>
              <a:defRPr/>
            </a:pPr>
            <a:r>
              <a:rPr lang="hr-HR" altLang="zh-CN" sz="1050" kern="0" dirty="0" err="1" smtClean="0"/>
              <a:t>Doboj</a:t>
            </a:r>
            <a:r>
              <a:rPr lang="hr-HR" altLang="zh-CN" sz="1050" kern="0" dirty="0" smtClean="0"/>
              <a:t> (BA)</a:t>
            </a:r>
          </a:p>
        </p:txBody>
      </p:sp>
      <p:pic>
        <p:nvPicPr>
          <p:cNvPr id="48138" name="Picture 4" descr="serbia-flood-201405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972" y="3531394"/>
            <a:ext cx="3970337"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txBox="1">
            <a:spLocks noChangeArrowheads="1"/>
          </p:cNvSpPr>
          <p:nvPr/>
        </p:nvSpPr>
        <p:spPr bwMode="auto">
          <a:xfrm>
            <a:off x="349971" y="5879306"/>
            <a:ext cx="2504353" cy="611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eaLnBrk="1" hangingPunct="1">
              <a:spcBef>
                <a:spcPct val="80000"/>
              </a:spcBef>
              <a:buFontTx/>
              <a:buNone/>
              <a:defRPr/>
            </a:pPr>
            <a:r>
              <a:rPr lang="hr-HR" altLang="zh-CN" sz="1050" kern="0" dirty="0" err="1" smtClean="0"/>
              <a:t>Obrenovac</a:t>
            </a:r>
            <a:r>
              <a:rPr lang="hr-HR" altLang="zh-CN" sz="1050" kern="0" dirty="0" smtClean="0"/>
              <a:t> (RS)</a:t>
            </a:r>
          </a:p>
        </p:txBody>
      </p:sp>
      <p:pic>
        <p:nvPicPr>
          <p:cNvPr id="48140" name="Picture 5" descr="Croat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1947" y="3506653"/>
            <a:ext cx="3444874"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3"/>
          <p:cNvSpPr txBox="1">
            <a:spLocks noChangeArrowheads="1"/>
          </p:cNvSpPr>
          <p:nvPr/>
        </p:nvSpPr>
        <p:spPr bwMode="auto">
          <a:xfrm>
            <a:off x="4471947" y="5904309"/>
            <a:ext cx="31242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eaLnBrk="1" hangingPunct="1">
              <a:spcBef>
                <a:spcPct val="80000"/>
              </a:spcBef>
              <a:buFontTx/>
              <a:buNone/>
              <a:defRPr/>
            </a:pPr>
            <a:r>
              <a:rPr lang="hr-HR" altLang="zh-CN" sz="1050" kern="0" dirty="0" err="1" smtClean="0"/>
              <a:t>Flooded</a:t>
            </a:r>
            <a:r>
              <a:rPr lang="hr-HR" altLang="zh-CN" sz="1050" kern="0" dirty="0" smtClean="0"/>
              <a:t> </a:t>
            </a:r>
            <a:r>
              <a:rPr lang="hr-HR" altLang="zh-CN" sz="1050" kern="0" dirty="0" err="1" smtClean="0"/>
              <a:t>willage</a:t>
            </a:r>
            <a:r>
              <a:rPr lang="hr-HR" altLang="zh-CN" sz="1050" kern="0" dirty="0" smtClean="0"/>
              <a:t> </a:t>
            </a:r>
            <a:r>
              <a:rPr lang="hr-HR" altLang="zh-CN" sz="1050" kern="0" dirty="0" err="1" smtClean="0"/>
              <a:t>in</a:t>
            </a:r>
            <a:r>
              <a:rPr lang="hr-HR" altLang="zh-CN" sz="1050" kern="0" dirty="0" smtClean="0"/>
              <a:t> </a:t>
            </a:r>
            <a:r>
              <a:rPr lang="hr-HR" altLang="zh-CN" sz="1050" kern="0" dirty="0" err="1" smtClean="0"/>
              <a:t>Eastern</a:t>
            </a:r>
            <a:r>
              <a:rPr lang="hr-HR" altLang="zh-CN" sz="1050" kern="0" dirty="0" smtClean="0"/>
              <a:t> </a:t>
            </a:r>
            <a:r>
              <a:rPr lang="hr-HR" altLang="zh-CN" sz="1050" kern="0" dirty="0" err="1" smtClean="0"/>
              <a:t>Slavonia</a:t>
            </a:r>
            <a:r>
              <a:rPr lang="hr-HR" altLang="zh-CN" sz="1050" kern="0" dirty="0" smtClean="0"/>
              <a:t> (HR)</a:t>
            </a:r>
          </a:p>
        </p:txBody>
      </p:sp>
      <p:sp>
        <p:nvSpPr>
          <p:cNvPr id="2" name="Footer Placeholder 1"/>
          <p:cNvSpPr>
            <a:spLocks noGrp="1"/>
          </p:cNvSpPr>
          <p:nvPr>
            <p:ph type="ftr" sz="quarter" idx="10"/>
          </p:nvPr>
        </p:nvSpPr>
        <p:spPr/>
        <p:txBody>
          <a:bodyPr/>
          <a:lstStyle/>
          <a:p>
            <a:pPr>
              <a:defRPr/>
            </a:pPr>
            <a:r>
              <a:rPr lang="en-US" altLang="sr-Latn-RS" smtClean="0"/>
              <a:t>2017 EFDRR Open Forum</a:t>
            </a:r>
            <a:endParaRPr lang="en-US" altLang="sr-Latn-RS"/>
          </a:p>
        </p:txBody>
      </p:sp>
      <p:sp>
        <p:nvSpPr>
          <p:cNvPr id="3" name="Slide Number Placeholder 2"/>
          <p:cNvSpPr>
            <a:spLocks noGrp="1"/>
          </p:cNvSpPr>
          <p:nvPr>
            <p:ph type="sldNum" sz="quarter" idx="11"/>
          </p:nvPr>
        </p:nvSpPr>
        <p:spPr/>
        <p:txBody>
          <a:bodyPr/>
          <a:lstStyle/>
          <a:p>
            <a:fld id="{F16E713D-EA9B-41F0-9DC2-3F96B99C10BD}" type="slidenum">
              <a:rPr lang="en-US" altLang="en-US" smtClean="0"/>
              <a:pPr/>
              <a:t>12</a:t>
            </a:fld>
            <a:endParaRPr lang="en-US" altLang="en-US"/>
          </a:p>
        </p:txBody>
      </p:sp>
    </p:spTree>
    <p:extLst>
      <p:ext uri="{BB962C8B-B14F-4D97-AF65-F5344CB8AC3E}">
        <p14:creationId xmlns:p14="http://schemas.microsoft.com/office/powerpoint/2010/main" val="2557986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txBox="1">
            <a:spLocks noGrp="1"/>
          </p:cNvSpPr>
          <p:nvPr/>
        </p:nvSpPr>
        <p:spPr bwMode="auto">
          <a:xfrm>
            <a:off x="8347075" y="6543675"/>
            <a:ext cx="6778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r" eaLnBrk="1" hangingPunct="1">
              <a:spcBef>
                <a:spcPct val="0"/>
              </a:spcBef>
              <a:buClrTx/>
              <a:buFontTx/>
              <a:buNone/>
            </a:pPr>
            <a:fld id="{1CA65400-6219-46B1-BC39-879714A1412C}" type="slidenum">
              <a:rPr lang="en-US" altLang="sr-Latn-RS" sz="1400">
                <a:latin typeface="Times New Roman" panose="02020603050405020304" pitchFamily="18" charset="0"/>
              </a:rPr>
              <a:pPr algn="r" eaLnBrk="1" hangingPunct="1">
                <a:spcBef>
                  <a:spcPct val="0"/>
                </a:spcBef>
                <a:buClrTx/>
                <a:buFontTx/>
                <a:buNone/>
              </a:pPr>
              <a:t>13</a:t>
            </a:fld>
            <a:endParaRPr lang="en-US" altLang="sr-Latn-RS" sz="1400">
              <a:latin typeface="Times New Roman" panose="02020603050405020304" pitchFamily="18" charset="0"/>
            </a:endParaRPr>
          </a:p>
        </p:txBody>
      </p:sp>
      <p:sp>
        <p:nvSpPr>
          <p:cNvPr id="44035" name="Slide Number Placeholder 2"/>
          <p:cNvSpPr txBox="1">
            <a:spLocks noGrp="1"/>
          </p:cNvSpPr>
          <p:nvPr/>
        </p:nvSpPr>
        <p:spPr bwMode="auto">
          <a:xfrm>
            <a:off x="8347075" y="6543675"/>
            <a:ext cx="6778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r" eaLnBrk="1" hangingPunct="1">
              <a:spcBef>
                <a:spcPct val="0"/>
              </a:spcBef>
              <a:buClrTx/>
              <a:buFontTx/>
              <a:buNone/>
            </a:pPr>
            <a:fld id="{691EA851-0553-4F5B-A70D-3A5B2E522F89}" type="slidenum">
              <a:rPr lang="en-US" altLang="sr-Latn-RS" sz="1400">
                <a:latin typeface="Times New Roman" panose="02020603050405020304" pitchFamily="18" charset="0"/>
              </a:rPr>
              <a:pPr algn="r" eaLnBrk="1" hangingPunct="1">
                <a:spcBef>
                  <a:spcPct val="0"/>
                </a:spcBef>
                <a:buClrTx/>
                <a:buFontTx/>
                <a:buNone/>
              </a:pPr>
              <a:t>13</a:t>
            </a:fld>
            <a:endParaRPr lang="en-US" altLang="sr-Latn-RS" sz="1400">
              <a:latin typeface="Times New Roman" panose="02020603050405020304" pitchFamily="18" charset="0"/>
            </a:endParaRPr>
          </a:p>
        </p:txBody>
      </p:sp>
      <p:sp>
        <p:nvSpPr>
          <p:cNvPr id="44036" name="Slide Number Placeholder 4"/>
          <p:cNvSpPr txBox="1">
            <a:spLocks noGrp="1"/>
          </p:cNvSpPr>
          <p:nvPr/>
        </p:nvSpPr>
        <p:spPr bwMode="auto">
          <a:xfrm>
            <a:off x="8347075" y="6543675"/>
            <a:ext cx="6778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r" eaLnBrk="1" hangingPunct="1">
              <a:spcBef>
                <a:spcPct val="0"/>
              </a:spcBef>
              <a:buClrTx/>
              <a:buFontTx/>
              <a:buNone/>
            </a:pPr>
            <a:fld id="{E4C1D914-D84D-47C1-B612-523CAAC5AF6D}" type="slidenum">
              <a:rPr lang="en-US" altLang="sr-Latn-RS" sz="1400">
                <a:latin typeface="Times New Roman" panose="02020603050405020304" pitchFamily="18" charset="0"/>
              </a:rPr>
              <a:pPr algn="r" eaLnBrk="1" hangingPunct="1">
                <a:spcBef>
                  <a:spcPct val="0"/>
                </a:spcBef>
                <a:buClrTx/>
                <a:buFontTx/>
                <a:buNone/>
              </a:pPr>
              <a:t>13</a:t>
            </a:fld>
            <a:endParaRPr lang="en-US" altLang="sr-Latn-RS" sz="1400">
              <a:latin typeface="Times New Roman" panose="02020603050405020304" pitchFamily="18" charset="0"/>
            </a:endParaRPr>
          </a:p>
        </p:txBody>
      </p:sp>
      <p:sp>
        <p:nvSpPr>
          <p:cNvPr id="44037" name="Rectangle 2"/>
          <p:cNvSpPr>
            <a:spLocks noGrp="1" noChangeArrowheads="1"/>
          </p:cNvSpPr>
          <p:nvPr>
            <p:ph type="title" idx="4294967295"/>
          </p:nvPr>
        </p:nvSpPr>
        <p:spPr>
          <a:xfrm>
            <a:off x="363538" y="392113"/>
            <a:ext cx="6983412" cy="646112"/>
          </a:xfrm>
        </p:spPr>
        <p:txBody>
          <a:bodyPr/>
          <a:lstStyle/>
          <a:p>
            <a:pPr eaLnBrk="1" hangingPunct="1"/>
            <a:r>
              <a:rPr lang="hr-HR" altLang="sr-Latn-RS" sz="3000" dirty="0" smtClean="0"/>
              <a:t>May 2014 flood – learning from disaster</a:t>
            </a:r>
            <a:endParaRPr lang="en-US" altLang="sr-Latn-RS" sz="3000" dirty="0" smtClean="0"/>
          </a:p>
        </p:txBody>
      </p:sp>
      <p:graphicFrame>
        <p:nvGraphicFramePr>
          <p:cNvPr id="14" name="Table 13"/>
          <p:cNvGraphicFramePr>
            <a:graphicFrameLocks noGrp="1"/>
          </p:cNvGraphicFramePr>
          <p:nvPr>
            <p:extLst>
              <p:ext uri="{D42A27DB-BD31-4B8C-83A1-F6EECF244321}">
                <p14:modId xmlns:p14="http://schemas.microsoft.com/office/powerpoint/2010/main" val="2082903241"/>
              </p:ext>
            </p:extLst>
          </p:nvPr>
        </p:nvGraphicFramePr>
        <p:xfrm>
          <a:off x="357621" y="4246562"/>
          <a:ext cx="8382001" cy="2297113"/>
        </p:xfrm>
        <a:graphic>
          <a:graphicData uri="http://schemas.openxmlformats.org/drawingml/2006/table">
            <a:tbl>
              <a:tblPr firstRow="1" bandRow="1"/>
              <a:tblGrid>
                <a:gridCol w="1231900"/>
                <a:gridCol w="1276350"/>
                <a:gridCol w="1209675"/>
                <a:gridCol w="1228725"/>
                <a:gridCol w="2212977"/>
                <a:gridCol w="1222374"/>
              </a:tblGrid>
              <a:tr h="37101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600" dirty="0" smtClean="0"/>
                        <a:t>Country</a:t>
                      </a:r>
                      <a:endParaRPr lang="en-US" sz="1600" dirty="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smtClean="0"/>
                        <a:t>Affected</a:t>
                      </a:r>
                      <a:endParaRPr lang="en-US" sz="1600" dirty="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smtClean="0"/>
                        <a:t>Evacuated</a:t>
                      </a:r>
                      <a:endParaRPr lang="en-US" sz="1600" dirty="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smtClean="0"/>
                        <a:t>Casualties</a:t>
                      </a:r>
                      <a:endParaRPr lang="en-US" sz="1600" dirty="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err="1" smtClean="0"/>
                        <a:t>Damage+losses</a:t>
                      </a:r>
                      <a:r>
                        <a:rPr lang="en-US" sz="1600" dirty="0" smtClean="0"/>
                        <a:t> (mil €)</a:t>
                      </a:r>
                      <a:endParaRPr lang="en-US" sz="1600" dirty="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600" dirty="0" smtClean="0"/>
                        <a:t>Cause</a:t>
                      </a:r>
                      <a:endParaRPr lang="en-US" sz="1600" dirty="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82323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smtClean="0"/>
                        <a:t>Serbia</a:t>
                      </a:r>
                      <a:endParaRPr lang="en-US" sz="1600"/>
                    </a:p>
                  </a:txBody>
                  <a:tcPr marT="45741" marB="4574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smtClean="0"/>
                        <a:t>1.6 million </a:t>
                      </a:r>
                      <a:endParaRPr lang="en-US" sz="1600"/>
                    </a:p>
                  </a:txBody>
                  <a:tcPr marT="45741" marB="4574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32 000</a:t>
                      </a:r>
                      <a:endParaRPr lang="en-US" sz="1600" dirty="0"/>
                    </a:p>
                  </a:txBody>
                  <a:tcPr marT="45741" marB="4574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51</a:t>
                      </a:r>
                      <a:br>
                        <a:rPr lang="en-US" sz="1600" dirty="0" smtClean="0"/>
                      </a:br>
                      <a:endParaRPr lang="en-US" sz="1600" dirty="0"/>
                    </a:p>
                  </a:txBody>
                  <a:tcPr marT="45741" marB="4574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t>     Damage:</a:t>
                      </a:r>
                      <a:r>
                        <a:rPr lang="en-US" sz="1600" baseline="0" dirty="0" smtClean="0"/>
                        <a:t>   </a:t>
                      </a:r>
                      <a:r>
                        <a:rPr lang="en-US" sz="1600" dirty="0" smtClean="0"/>
                        <a:t>860</a:t>
                      </a:r>
                    </a:p>
                    <a:p>
                      <a:pPr algn="l"/>
                      <a:r>
                        <a:rPr lang="en-US" sz="1600" dirty="0" smtClean="0"/>
                        <a:t>     Losses:      662</a:t>
                      </a:r>
                    </a:p>
                    <a:p>
                      <a:pPr algn="l"/>
                      <a:r>
                        <a:rPr lang="en-US" sz="1600" dirty="0" smtClean="0"/>
                        <a:t>     Total:</a:t>
                      </a:r>
                      <a:r>
                        <a:rPr lang="en-US" sz="1600" baseline="0" dirty="0" smtClean="0"/>
                        <a:t>       1532</a:t>
                      </a:r>
                      <a:endParaRPr lang="en-US" sz="1600" dirty="0"/>
                    </a:p>
                  </a:txBody>
                  <a:tcPr marT="45741" marB="4574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Torrents,</a:t>
                      </a:r>
                      <a:r>
                        <a:rPr lang="en-US" sz="1400" baseline="0" dirty="0" smtClean="0"/>
                        <a:t> landslides, levee breach</a:t>
                      </a:r>
                      <a:endParaRPr lang="en-US" sz="1400" dirty="0"/>
                    </a:p>
                  </a:txBody>
                  <a:tcPr marT="45741" marB="4574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7318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Bosnia-Herzegovina</a:t>
                      </a:r>
                      <a:endParaRPr lang="en-US" sz="1600" dirty="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smtClean="0"/>
                        <a:t>1 million </a:t>
                      </a:r>
                      <a:endParaRPr lang="en-US" sz="160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90 000</a:t>
                      </a:r>
                      <a:endParaRPr lang="en-US" sz="1600" dirty="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smtClean="0"/>
                        <a:t>25</a:t>
                      </a:r>
                      <a:endParaRPr lang="en-US" sz="160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2 000</a:t>
                      </a:r>
                      <a:endParaRPr lang="en-US" sz="1600" dirty="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t>Torrents,</a:t>
                      </a:r>
                      <a:r>
                        <a:rPr lang="en-US" sz="1400" baseline="0" smtClean="0"/>
                        <a:t> landslides, levee breach</a:t>
                      </a:r>
                      <a:endParaRPr lang="en-US" sz="1400" smtClean="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10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smtClean="0"/>
                        <a:t>Croatia</a:t>
                      </a:r>
                      <a:endParaRPr lang="en-US" sz="160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38</a:t>
                      </a:r>
                      <a:r>
                        <a:rPr lang="en-US" sz="1600" baseline="0" dirty="0" smtClean="0"/>
                        <a:t> </a:t>
                      </a:r>
                      <a:r>
                        <a:rPr lang="en-US" sz="1600" dirty="0" smtClean="0"/>
                        <a:t>000</a:t>
                      </a:r>
                      <a:endParaRPr lang="en-US" sz="1600" dirty="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15 000</a:t>
                      </a:r>
                      <a:endParaRPr lang="en-US" sz="1600" dirty="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smtClean="0"/>
                        <a:t>3</a:t>
                      </a:r>
                      <a:endParaRPr lang="en-US" sz="160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297.6</a:t>
                      </a:r>
                      <a:endParaRPr lang="en-US" sz="1600" dirty="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aseline="0" dirty="0" smtClean="0"/>
                        <a:t>Levee breach</a:t>
                      </a:r>
                      <a:endParaRPr lang="en-US" sz="1400" dirty="0"/>
                    </a:p>
                  </a:txBody>
                  <a:tcPr marT="45741" marB="457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pic>
        <p:nvPicPr>
          <p:cNvPr id="15" name="Picture 2" descr="http://inserbia.info/today/wp-content/uploads/2014/05/obrenovac-floods-serb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25176"/>
            <a:ext cx="325278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http://www.rbkolubara.rs/dokumenta/list-kolubara/20140516_100824"/>
          <p:cNvPicPr>
            <a:picLocks noChangeAspect="1" noChangeArrowheads="1"/>
          </p:cNvPicPr>
          <p:nvPr/>
        </p:nvPicPr>
        <p:blipFill>
          <a:blip r:embed="rId4">
            <a:extLst>
              <a:ext uri="{28A0092B-C50C-407E-A947-70E740481C1C}">
                <a14:useLocalDpi xmlns:a14="http://schemas.microsoft.com/office/drawing/2010/main" val="0"/>
              </a:ext>
            </a:extLst>
          </a:blip>
          <a:srcRect t="28297"/>
          <a:stretch>
            <a:fillRect/>
          </a:stretch>
        </p:blipFill>
        <p:spPr bwMode="auto">
          <a:xfrm>
            <a:off x="4419600" y="1105333"/>
            <a:ext cx="3967162"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txBox="1">
            <a:spLocks noChangeArrowheads="1"/>
          </p:cNvSpPr>
          <p:nvPr/>
        </p:nvSpPr>
        <p:spPr bwMode="auto">
          <a:xfrm>
            <a:off x="304800" y="3224646"/>
            <a:ext cx="3965575"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eaLnBrk="1" hangingPunct="1">
              <a:spcBef>
                <a:spcPct val="80000"/>
              </a:spcBef>
              <a:buFontTx/>
              <a:buNone/>
              <a:defRPr/>
            </a:pPr>
            <a:r>
              <a:rPr lang="en-GB" sz="1050" dirty="0" smtClean="0"/>
              <a:t>T</a:t>
            </a:r>
            <a:r>
              <a:rPr lang="hr-HR" sz="1050" dirty="0" err="1" smtClean="0"/>
              <a:t>ermo</a:t>
            </a:r>
            <a:r>
              <a:rPr lang="hr-HR" sz="1050" dirty="0" smtClean="0"/>
              <a:t> </a:t>
            </a:r>
            <a:r>
              <a:rPr lang="en-GB" sz="1050" dirty="0" smtClean="0"/>
              <a:t>P</a:t>
            </a:r>
            <a:r>
              <a:rPr lang="hr-HR" sz="1050" dirty="0" err="1" smtClean="0"/>
              <a:t>ower</a:t>
            </a:r>
            <a:r>
              <a:rPr lang="hr-HR" sz="1050" dirty="0" smtClean="0"/>
              <a:t> </a:t>
            </a:r>
            <a:r>
              <a:rPr lang="en-GB" sz="1050" dirty="0" smtClean="0"/>
              <a:t>P</a:t>
            </a:r>
            <a:r>
              <a:rPr lang="hr-HR" sz="1050" dirty="0" err="1" smtClean="0"/>
              <a:t>lant</a:t>
            </a:r>
            <a:r>
              <a:rPr lang="en-GB" sz="1050" dirty="0" smtClean="0"/>
              <a:t> </a:t>
            </a:r>
            <a:r>
              <a:rPr lang="en-GB" sz="1050" dirty="0"/>
              <a:t>Nikola Tesla surrounded by </a:t>
            </a:r>
            <a:r>
              <a:rPr lang="en-GB" sz="1050" dirty="0" smtClean="0"/>
              <a:t>flood</a:t>
            </a:r>
            <a:r>
              <a:rPr lang="hr-HR" sz="1050" dirty="0" smtClean="0"/>
              <a:t> </a:t>
            </a:r>
            <a:r>
              <a:rPr lang="hr-HR" sz="1050" dirty="0" err="1" smtClean="0"/>
              <a:t>waters</a:t>
            </a:r>
            <a:r>
              <a:rPr lang="en-GB" sz="1050" dirty="0" smtClean="0"/>
              <a:t>,</a:t>
            </a:r>
            <a:r>
              <a:rPr lang="hr-HR" sz="1050" dirty="0" smtClean="0"/>
              <a:t> RS</a:t>
            </a:r>
            <a:endParaRPr lang="hr-HR" altLang="zh-CN" sz="1050" dirty="0"/>
          </a:p>
        </p:txBody>
      </p:sp>
      <p:pic>
        <p:nvPicPr>
          <p:cNvPr id="2" name="Picture 1"/>
          <p:cNvPicPr>
            <a:picLocks noChangeAspect="1"/>
          </p:cNvPicPr>
          <p:nvPr/>
        </p:nvPicPr>
        <p:blipFill>
          <a:blip r:embed="rId5"/>
          <a:stretch>
            <a:fillRect/>
          </a:stretch>
        </p:blipFill>
        <p:spPr>
          <a:xfrm>
            <a:off x="4412871" y="3243119"/>
            <a:ext cx="3968840" cy="292633"/>
          </a:xfrm>
          <a:prstGeom prst="rect">
            <a:avLst/>
          </a:prstGeom>
        </p:spPr>
      </p:pic>
      <p:sp>
        <p:nvSpPr>
          <p:cNvPr id="3" name="Footer Placeholder 2"/>
          <p:cNvSpPr>
            <a:spLocks noGrp="1"/>
          </p:cNvSpPr>
          <p:nvPr>
            <p:ph type="ftr" sz="quarter" idx="10"/>
          </p:nvPr>
        </p:nvSpPr>
        <p:spPr/>
        <p:txBody>
          <a:bodyPr/>
          <a:lstStyle/>
          <a:p>
            <a:pPr>
              <a:defRPr/>
            </a:pPr>
            <a:r>
              <a:rPr lang="en-US" altLang="sr-Latn-RS" smtClean="0"/>
              <a:t>2017 EFDRR Open Forum</a:t>
            </a:r>
            <a:endParaRPr lang="en-US" altLang="sr-Latn-RS"/>
          </a:p>
        </p:txBody>
      </p:sp>
      <p:sp>
        <p:nvSpPr>
          <p:cNvPr id="4" name="Slide Number Placeholder 3"/>
          <p:cNvSpPr>
            <a:spLocks noGrp="1"/>
          </p:cNvSpPr>
          <p:nvPr>
            <p:ph type="sldNum" sz="quarter" idx="11"/>
          </p:nvPr>
        </p:nvSpPr>
        <p:spPr/>
        <p:txBody>
          <a:bodyPr/>
          <a:lstStyle/>
          <a:p>
            <a:fld id="{F16E713D-EA9B-41F0-9DC2-3F96B99C10BD}" type="slidenum">
              <a:rPr lang="en-US" altLang="en-US" smtClean="0"/>
              <a:pPr/>
              <a:t>13</a:t>
            </a:fld>
            <a:endParaRPr lang="en-US" altLang="en-US"/>
          </a:p>
        </p:txBody>
      </p:sp>
    </p:spTree>
    <p:extLst>
      <p:ext uri="{BB962C8B-B14F-4D97-AF65-F5344CB8AC3E}">
        <p14:creationId xmlns:p14="http://schemas.microsoft.com/office/powerpoint/2010/main" val="3604557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a:ln>
            <a:miter lim="800000"/>
            <a:headEnd/>
            <a:tailEnd/>
          </a:ln>
        </p:spPr>
        <p:txBody>
          <a:bodyPr/>
          <a:lstStyle/>
          <a:p>
            <a:fld id="{1923DFB7-292F-4E4F-9BB0-3DB00A73C3DA}" type="slidenum">
              <a:rPr lang="en-US"/>
              <a:pPr/>
              <a:t>14</a:t>
            </a:fld>
            <a:endParaRPr lang="en-US"/>
          </a:p>
        </p:txBody>
      </p:sp>
      <p:sp>
        <p:nvSpPr>
          <p:cNvPr id="44035" name="Rectangle 2"/>
          <p:cNvSpPr>
            <a:spLocks noGrp="1" noChangeArrowheads="1"/>
          </p:cNvSpPr>
          <p:nvPr>
            <p:ph type="title"/>
          </p:nvPr>
        </p:nvSpPr>
        <p:spPr>
          <a:xfrm>
            <a:off x="371475" y="457200"/>
            <a:ext cx="6983413" cy="908050"/>
          </a:xfrm>
        </p:spPr>
        <p:txBody>
          <a:bodyPr/>
          <a:lstStyle/>
          <a:p>
            <a:pPr eaLnBrk="1" hangingPunct="1"/>
            <a:r>
              <a:rPr lang="en-US" sz="3000" dirty="0"/>
              <a:t>Lessons learnt from 2014 flood</a:t>
            </a:r>
          </a:p>
        </p:txBody>
      </p:sp>
      <p:sp>
        <p:nvSpPr>
          <p:cNvPr id="44036" name="Rectangle 3"/>
          <p:cNvSpPr>
            <a:spLocks noGrp="1" noChangeArrowheads="1"/>
          </p:cNvSpPr>
          <p:nvPr>
            <p:ph type="body" idx="1"/>
          </p:nvPr>
        </p:nvSpPr>
        <p:spPr>
          <a:xfrm>
            <a:off x="371475" y="1295400"/>
            <a:ext cx="8391525" cy="5143500"/>
          </a:xfrm>
        </p:spPr>
        <p:txBody>
          <a:bodyPr/>
          <a:lstStyle/>
          <a:p>
            <a:r>
              <a:rPr lang="en-GB" b="1" dirty="0"/>
              <a:t>Land Use and Spatial Planning </a:t>
            </a:r>
            <a:endParaRPr lang="hr-HR" b="1" dirty="0"/>
          </a:p>
          <a:p>
            <a:pPr lvl="1"/>
            <a:r>
              <a:rPr lang="hr-HR" sz="1800" dirty="0" smtClean="0"/>
              <a:t>I</a:t>
            </a:r>
            <a:r>
              <a:rPr lang="en-GB" sz="1800" dirty="0" err="1" smtClean="0"/>
              <a:t>mplement</a:t>
            </a:r>
            <a:r>
              <a:rPr lang="en-GB" sz="1800" dirty="0" smtClean="0"/>
              <a:t> </a:t>
            </a:r>
            <a:r>
              <a:rPr lang="en-GB" sz="1800" b="1" dirty="0"/>
              <a:t>results of </a:t>
            </a:r>
            <a:r>
              <a:rPr lang="en-GB" sz="1800" b="1" dirty="0"/>
              <a:t>flood hazard and flood risk mapping </a:t>
            </a:r>
            <a:r>
              <a:rPr lang="en-GB" sz="1800" b="1" dirty="0"/>
              <a:t>in spatial plans of municipalities</a:t>
            </a:r>
            <a:endParaRPr lang="hr-HR" sz="1800" b="1" dirty="0"/>
          </a:p>
          <a:p>
            <a:pPr lvl="1"/>
            <a:r>
              <a:rPr lang="en-GB" sz="1800" dirty="0" smtClean="0"/>
              <a:t>Municipalities </a:t>
            </a:r>
            <a:r>
              <a:rPr lang="en-GB" sz="1800" b="1" dirty="0"/>
              <a:t>should prohibit further development </a:t>
            </a:r>
            <a:r>
              <a:rPr lang="en-GB" sz="1800" dirty="0"/>
              <a:t>in real flood-prone </a:t>
            </a:r>
            <a:r>
              <a:rPr lang="en-GB" sz="1800" dirty="0" smtClean="0"/>
              <a:t>areas</a:t>
            </a:r>
            <a:r>
              <a:rPr lang="hr-HR" sz="1800" dirty="0"/>
              <a:t> </a:t>
            </a:r>
            <a:r>
              <a:rPr lang="hr-HR" sz="1800" dirty="0" smtClean="0"/>
              <a:t>and </a:t>
            </a:r>
            <a:r>
              <a:rPr lang="en-GB" sz="1800" dirty="0" smtClean="0"/>
              <a:t> </a:t>
            </a:r>
            <a:r>
              <a:rPr lang="en-GB" sz="1800" dirty="0"/>
              <a:t>limit the increase of flood risk in potentially flooded areas through special conditions and </a:t>
            </a:r>
            <a:r>
              <a:rPr lang="en-GB" sz="1800" dirty="0" smtClean="0"/>
              <a:t>permits</a:t>
            </a:r>
            <a:endParaRPr lang="hr-HR" sz="1800" dirty="0"/>
          </a:p>
          <a:p>
            <a:pPr lvl="1"/>
            <a:r>
              <a:rPr lang="hr-HR" sz="1800" b="1" dirty="0"/>
              <a:t>D</a:t>
            </a:r>
            <a:r>
              <a:rPr lang="en-GB" sz="1800" b="1" dirty="0" err="1"/>
              <a:t>esignate</a:t>
            </a:r>
            <a:r>
              <a:rPr lang="en-GB" sz="1800" b="1" dirty="0"/>
              <a:t> erosion-prone areas </a:t>
            </a:r>
            <a:r>
              <a:rPr lang="en-GB" sz="1800" dirty="0"/>
              <a:t>with a set of conditions for their use, to sustain existing forests, and afforest hilly and mountain regions in the Sava River Basin. These may prevent enormous sediment movement and landslides, which induced huge damages in May </a:t>
            </a:r>
            <a:r>
              <a:rPr lang="en-GB" sz="1800" dirty="0" smtClean="0"/>
              <a:t>2014</a:t>
            </a:r>
            <a:endParaRPr lang="hr-HR" sz="1800" dirty="0"/>
          </a:p>
          <a:p>
            <a:pPr lvl="1"/>
            <a:r>
              <a:rPr lang="hr-HR" sz="1800" dirty="0"/>
              <a:t>Issue</a:t>
            </a:r>
            <a:r>
              <a:rPr lang="en-GB" sz="1800" dirty="0"/>
              <a:t> of </a:t>
            </a:r>
            <a:r>
              <a:rPr lang="en-GB" sz="1800" b="1" dirty="0"/>
              <a:t>environmental protection in case of flooding</a:t>
            </a:r>
            <a:r>
              <a:rPr lang="en-GB" sz="1800" dirty="0"/>
              <a:t>, since many </a:t>
            </a:r>
            <a:r>
              <a:rPr lang="en-GB" sz="1800" b="1" dirty="0"/>
              <a:t>hot-spots</a:t>
            </a:r>
            <a:r>
              <a:rPr lang="en-GB" sz="1800" dirty="0"/>
              <a:t> were endangered. </a:t>
            </a:r>
            <a:r>
              <a:rPr lang="hr-HR" sz="1800" b="1" dirty="0"/>
              <a:t>A</a:t>
            </a:r>
            <a:r>
              <a:rPr lang="en-GB" sz="1800" b="1" dirty="0" smtClean="0"/>
              <a:t>ppropriate </a:t>
            </a:r>
            <a:r>
              <a:rPr lang="en-GB" sz="1800" b="1" dirty="0"/>
              <a:t>land use </a:t>
            </a:r>
            <a:r>
              <a:rPr lang="hr-HR" sz="1800" b="1" dirty="0" smtClean="0"/>
              <a:t>r</a:t>
            </a:r>
            <a:r>
              <a:rPr lang="en-GB" sz="1800" b="1" dirty="0" err="1" smtClean="0"/>
              <a:t>egulations</a:t>
            </a:r>
            <a:r>
              <a:rPr lang="en-GB" sz="1800" b="1" dirty="0"/>
              <a:t> </a:t>
            </a:r>
            <a:r>
              <a:rPr lang="hr-HR" sz="1800" dirty="0" smtClean="0"/>
              <a:t>and </a:t>
            </a:r>
            <a:r>
              <a:rPr lang="en-GB" sz="1800" b="1" dirty="0" smtClean="0"/>
              <a:t>floodplain </a:t>
            </a:r>
            <a:r>
              <a:rPr lang="en-GB" sz="1800" b="1" dirty="0"/>
              <a:t>zoning </a:t>
            </a:r>
            <a:r>
              <a:rPr lang="hr-HR" sz="1800" dirty="0" smtClean="0"/>
              <a:t>needed</a:t>
            </a:r>
            <a:r>
              <a:rPr lang="en-GB" sz="1800" dirty="0" smtClean="0"/>
              <a:t> </a:t>
            </a:r>
            <a:endParaRPr lang="hr-HR" sz="1800" dirty="0" smtClean="0"/>
          </a:p>
          <a:p>
            <a:pPr lvl="1"/>
            <a:r>
              <a:rPr lang="hr-HR" sz="1800" dirty="0"/>
              <a:t>P</a:t>
            </a:r>
            <a:r>
              <a:rPr lang="en-GB" sz="1800" dirty="0"/>
              <a:t>reserve existing retentions and natural floodplains, but also </a:t>
            </a:r>
            <a:r>
              <a:rPr lang="en-GB" sz="1800" b="1" dirty="0" smtClean="0"/>
              <a:t>create </a:t>
            </a:r>
            <a:r>
              <a:rPr lang="en-GB" sz="1800" b="1" dirty="0"/>
              <a:t>new retention capacities, </a:t>
            </a:r>
            <a:r>
              <a:rPr lang="en-GB" sz="1800" dirty="0"/>
              <a:t>wherever possible. The use of existing reservoirs and retentions for flood management should be enhanced and coordinated between Sava countries</a:t>
            </a:r>
            <a:endParaRPr lang="hr-HR" sz="1800" dirty="0"/>
          </a:p>
        </p:txBody>
      </p:sp>
      <p:sp>
        <p:nvSpPr>
          <p:cNvPr id="2" name="Footer Placeholder 1"/>
          <p:cNvSpPr>
            <a:spLocks noGrp="1"/>
          </p:cNvSpPr>
          <p:nvPr>
            <p:ph type="ftr" sz="quarter" idx="10"/>
          </p:nvPr>
        </p:nvSpPr>
        <p:spPr/>
        <p:txBody>
          <a:bodyPr/>
          <a:lstStyle/>
          <a:p>
            <a:pPr>
              <a:defRPr/>
            </a:pPr>
            <a:r>
              <a:rPr lang="en-US" altLang="sr-Latn-RS" smtClean="0"/>
              <a:t>2017 EFDRR Open Forum</a:t>
            </a:r>
            <a:endParaRPr lang="en-US" altLang="sr-Latn-RS"/>
          </a:p>
        </p:txBody>
      </p:sp>
    </p:spTree>
    <p:extLst>
      <p:ext uri="{BB962C8B-B14F-4D97-AF65-F5344CB8AC3E}">
        <p14:creationId xmlns:p14="http://schemas.microsoft.com/office/powerpoint/2010/main" val="2220797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a:ln>
            <a:miter lim="800000"/>
            <a:headEnd/>
            <a:tailEnd/>
          </a:ln>
        </p:spPr>
        <p:txBody>
          <a:bodyPr/>
          <a:lstStyle/>
          <a:p>
            <a:fld id="{1923DFB7-292F-4E4F-9BB0-3DB00A73C3DA}" type="slidenum">
              <a:rPr lang="en-US"/>
              <a:pPr/>
              <a:t>15</a:t>
            </a:fld>
            <a:endParaRPr lang="en-US"/>
          </a:p>
        </p:txBody>
      </p:sp>
      <p:sp>
        <p:nvSpPr>
          <p:cNvPr id="44035" name="Rectangle 2"/>
          <p:cNvSpPr>
            <a:spLocks noGrp="1" noChangeArrowheads="1"/>
          </p:cNvSpPr>
          <p:nvPr>
            <p:ph type="title"/>
          </p:nvPr>
        </p:nvSpPr>
        <p:spPr>
          <a:xfrm>
            <a:off x="371475" y="457200"/>
            <a:ext cx="6983413" cy="908050"/>
          </a:xfrm>
        </p:spPr>
        <p:txBody>
          <a:bodyPr/>
          <a:lstStyle/>
          <a:p>
            <a:pPr eaLnBrk="1" hangingPunct="1"/>
            <a:r>
              <a:rPr lang="en-US" sz="3000" dirty="0"/>
              <a:t>Lessons learnt from 2014 flood</a:t>
            </a:r>
          </a:p>
        </p:txBody>
      </p:sp>
      <p:sp>
        <p:nvSpPr>
          <p:cNvPr id="44036" name="Rectangle 3"/>
          <p:cNvSpPr>
            <a:spLocks noGrp="1" noChangeArrowheads="1"/>
          </p:cNvSpPr>
          <p:nvPr>
            <p:ph type="body" idx="1"/>
          </p:nvPr>
        </p:nvSpPr>
        <p:spPr>
          <a:xfrm>
            <a:off x="371475" y="1295400"/>
            <a:ext cx="8391525" cy="5143500"/>
          </a:xfrm>
        </p:spPr>
        <p:txBody>
          <a:bodyPr/>
          <a:lstStyle/>
          <a:p>
            <a:r>
              <a:rPr lang="en-GB" b="1" dirty="0"/>
              <a:t>Non-structural measures</a:t>
            </a:r>
            <a:endParaRPr lang="hr-HR" b="1" dirty="0"/>
          </a:p>
          <a:p>
            <a:pPr lvl="1"/>
            <a:r>
              <a:rPr lang="hr-HR" sz="1800" dirty="0"/>
              <a:t>Need for an efficient </a:t>
            </a:r>
            <a:r>
              <a:rPr lang="en-GB" sz="1800" b="1" dirty="0"/>
              <a:t>flood forecasting </a:t>
            </a:r>
            <a:r>
              <a:rPr lang="hr-HR" sz="1800" b="1" dirty="0"/>
              <a:t>system </a:t>
            </a:r>
          </a:p>
          <a:p>
            <a:pPr lvl="1"/>
            <a:r>
              <a:rPr lang="hr-HR" sz="1800" dirty="0"/>
              <a:t>N</a:t>
            </a:r>
            <a:r>
              <a:rPr lang="en-GB" sz="1800" dirty="0" err="1"/>
              <a:t>eed</a:t>
            </a:r>
            <a:r>
              <a:rPr lang="en-GB" sz="1800" dirty="0"/>
              <a:t> for more efficient </a:t>
            </a:r>
            <a:r>
              <a:rPr lang="en-GB" sz="1800" b="1" dirty="0"/>
              <a:t>exchange of information </a:t>
            </a:r>
            <a:r>
              <a:rPr lang="en-GB" sz="1800" dirty="0"/>
              <a:t>before </a:t>
            </a:r>
            <a:r>
              <a:rPr lang="hr-HR" sz="1800" dirty="0"/>
              <a:t>and during an event</a:t>
            </a:r>
          </a:p>
          <a:p>
            <a:pPr lvl="1"/>
            <a:r>
              <a:rPr lang="hr-HR" sz="1800" dirty="0"/>
              <a:t>N</a:t>
            </a:r>
            <a:r>
              <a:rPr lang="en-GB" sz="1800" dirty="0" err="1"/>
              <a:t>eed</a:t>
            </a:r>
            <a:r>
              <a:rPr lang="en-GB" sz="1800" dirty="0"/>
              <a:t> to </a:t>
            </a:r>
            <a:r>
              <a:rPr lang="en-GB" sz="1800" b="1" dirty="0"/>
              <a:t>model extreme scenarios</a:t>
            </a:r>
            <a:r>
              <a:rPr lang="en-GB" sz="1800" dirty="0"/>
              <a:t>, including dike breaches along the Sava River in various locations with the aim of evaluating the residual risk </a:t>
            </a:r>
            <a:endParaRPr lang="hr-HR" sz="1800" dirty="0"/>
          </a:p>
          <a:p>
            <a:pPr lvl="1"/>
            <a:r>
              <a:rPr lang="hr-HR" sz="1800" b="1" dirty="0" smtClean="0"/>
              <a:t>I</a:t>
            </a:r>
            <a:r>
              <a:rPr lang="en-GB" sz="1800" b="1" dirty="0" err="1" smtClean="0"/>
              <a:t>mprove</a:t>
            </a:r>
            <a:r>
              <a:rPr lang="en-GB" sz="1800" b="1" dirty="0" smtClean="0"/>
              <a:t> </a:t>
            </a:r>
            <a:r>
              <a:rPr lang="en-GB" sz="1800" b="1" dirty="0"/>
              <a:t>meteorological and hydrological monitoring infrastructure as well as human capacities of responsible institutions</a:t>
            </a:r>
            <a:r>
              <a:rPr lang="en-GB" sz="1800" dirty="0"/>
              <a:t>. </a:t>
            </a:r>
            <a:endParaRPr lang="hr-HR" sz="1800" dirty="0"/>
          </a:p>
          <a:p>
            <a:pPr lvl="1"/>
            <a:r>
              <a:rPr lang="en-GB" sz="1800" dirty="0"/>
              <a:t>The needs of </a:t>
            </a:r>
            <a:r>
              <a:rPr lang="en-GB" sz="1800" b="1" dirty="0"/>
              <a:t>additional research </a:t>
            </a:r>
            <a:r>
              <a:rPr lang="en-GB" sz="1800" dirty="0"/>
              <a:t>on the mechanism of, warning on and response to </a:t>
            </a:r>
            <a:r>
              <a:rPr lang="en-GB" sz="1800" b="1" dirty="0"/>
              <a:t>torrential </a:t>
            </a:r>
            <a:r>
              <a:rPr lang="en-GB" sz="1800" b="1" dirty="0" smtClean="0"/>
              <a:t>floods</a:t>
            </a:r>
            <a:endParaRPr lang="hr-HR" sz="1800" dirty="0"/>
          </a:p>
          <a:p>
            <a:pPr lvl="1"/>
            <a:r>
              <a:rPr lang="en-GB" sz="1800" dirty="0" smtClean="0"/>
              <a:t> </a:t>
            </a:r>
            <a:r>
              <a:rPr lang="en-GB" sz="1800" dirty="0"/>
              <a:t>Special attention should be paid to </a:t>
            </a:r>
            <a:r>
              <a:rPr lang="en-GB" sz="1800" b="1" dirty="0"/>
              <a:t>rising of public awareness</a:t>
            </a:r>
            <a:r>
              <a:rPr lang="en-GB" sz="1800" dirty="0"/>
              <a:t>, and </a:t>
            </a:r>
            <a:r>
              <a:rPr lang="en-GB" sz="1800" b="1" dirty="0"/>
              <a:t>building the preparedness</a:t>
            </a:r>
            <a:r>
              <a:rPr lang="en-GB" sz="1800" dirty="0"/>
              <a:t> for quick reaction in case of torrential flood.</a:t>
            </a:r>
            <a:endParaRPr lang="hr-HR" sz="1800" dirty="0"/>
          </a:p>
        </p:txBody>
      </p:sp>
      <p:sp>
        <p:nvSpPr>
          <p:cNvPr id="2" name="Footer Placeholder 1"/>
          <p:cNvSpPr>
            <a:spLocks noGrp="1"/>
          </p:cNvSpPr>
          <p:nvPr>
            <p:ph type="ftr" sz="quarter" idx="10"/>
          </p:nvPr>
        </p:nvSpPr>
        <p:spPr/>
        <p:txBody>
          <a:bodyPr/>
          <a:lstStyle/>
          <a:p>
            <a:pPr>
              <a:defRPr/>
            </a:pPr>
            <a:r>
              <a:rPr lang="en-US" altLang="sr-Latn-RS" smtClean="0"/>
              <a:t>2017 EFDRR Open Forum</a:t>
            </a:r>
            <a:endParaRPr lang="en-US" altLang="sr-Latn-RS"/>
          </a:p>
        </p:txBody>
      </p:sp>
    </p:spTree>
    <p:extLst>
      <p:ext uri="{BB962C8B-B14F-4D97-AF65-F5344CB8AC3E}">
        <p14:creationId xmlns:p14="http://schemas.microsoft.com/office/powerpoint/2010/main" val="2094265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a:ln>
            <a:miter lim="800000"/>
            <a:headEnd/>
            <a:tailEnd/>
          </a:ln>
        </p:spPr>
        <p:txBody>
          <a:bodyPr/>
          <a:lstStyle/>
          <a:p>
            <a:fld id="{1923DFB7-292F-4E4F-9BB0-3DB00A73C3DA}" type="slidenum">
              <a:rPr lang="en-US"/>
              <a:pPr/>
              <a:t>16</a:t>
            </a:fld>
            <a:endParaRPr lang="en-US"/>
          </a:p>
        </p:txBody>
      </p:sp>
      <p:sp>
        <p:nvSpPr>
          <p:cNvPr id="44035" name="Rectangle 2"/>
          <p:cNvSpPr>
            <a:spLocks noGrp="1" noChangeArrowheads="1"/>
          </p:cNvSpPr>
          <p:nvPr>
            <p:ph type="title"/>
          </p:nvPr>
        </p:nvSpPr>
        <p:spPr>
          <a:xfrm>
            <a:off x="371475" y="457200"/>
            <a:ext cx="6983413" cy="908050"/>
          </a:xfrm>
        </p:spPr>
        <p:txBody>
          <a:bodyPr/>
          <a:lstStyle/>
          <a:p>
            <a:pPr eaLnBrk="1" hangingPunct="1"/>
            <a:r>
              <a:rPr lang="en-US" sz="3000" dirty="0"/>
              <a:t>Lessons learnt from 2014 flood</a:t>
            </a:r>
          </a:p>
        </p:txBody>
      </p:sp>
      <p:sp>
        <p:nvSpPr>
          <p:cNvPr id="44036" name="Rectangle 3"/>
          <p:cNvSpPr>
            <a:spLocks noGrp="1" noChangeArrowheads="1"/>
          </p:cNvSpPr>
          <p:nvPr>
            <p:ph type="body" idx="1"/>
          </p:nvPr>
        </p:nvSpPr>
        <p:spPr>
          <a:xfrm>
            <a:off x="371475" y="1295400"/>
            <a:ext cx="8391525" cy="5143500"/>
          </a:xfrm>
        </p:spPr>
        <p:txBody>
          <a:bodyPr/>
          <a:lstStyle/>
          <a:p>
            <a:r>
              <a:rPr lang="en-GB" b="1" dirty="0"/>
              <a:t>Preparedness and mitigation (rapid disaster response)</a:t>
            </a:r>
            <a:endParaRPr lang="hr-HR" b="1" dirty="0"/>
          </a:p>
          <a:p>
            <a:pPr lvl="1"/>
            <a:r>
              <a:rPr lang="hr-HR" sz="1800" b="1" dirty="0"/>
              <a:t>T</a:t>
            </a:r>
            <a:r>
              <a:rPr lang="en-GB" sz="1800" b="1" dirty="0" err="1"/>
              <a:t>echnical</a:t>
            </a:r>
            <a:r>
              <a:rPr lang="en-GB" sz="1800" b="1" dirty="0"/>
              <a:t> capacities </a:t>
            </a:r>
            <a:r>
              <a:rPr lang="en-GB" sz="1800" dirty="0"/>
              <a:t>of competent authorities have to be </a:t>
            </a:r>
            <a:r>
              <a:rPr lang="hr-HR" sz="1800" dirty="0" smtClean="0"/>
              <a:t>strenghtened</a:t>
            </a:r>
            <a:r>
              <a:rPr lang="en-GB" sz="1800" dirty="0" smtClean="0"/>
              <a:t> </a:t>
            </a:r>
            <a:endParaRPr lang="hr-HR" sz="1800" dirty="0"/>
          </a:p>
          <a:p>
            <a:pPr lvl="1"/>
            <a:r>
              <a:rPr lang="en-GB" sz="1800" b="1" dirty="0"/>
              <a:t>Authorities on municipality level are not well prepared for handling such an extreme emergency situation</a:t>
            </a:r>
            <a:r>
              <a:rPr lang="en-GB" sz="1800" dirty="0"/>
              <a:t>, and the available plans have serious deficiencies. The </a:t>
            </a:r>
            <a:r>
              <a:rPr lang="en-GB" sz="1800" b="1" dirty="0"/>
              <a:t>update of these plans </a:t>
            </a:r>
            <a:r>
              <a:rPr lang="en-GB" sz="1800" dirty="0"/>
              <a:t>is needed and an </a:t>
            </a:r>
            <a:r>
              <a:rPr lang="en-GB" sz="1800" b="1" dirty="0"/>
              <a:t>appropriate training </a:t>
            </a:r>
            <a:r>
              <a:rPr lang="en-GB" sz="1800" dirty="0"/>
              <a:t>programme for municipalities and stakeholders has to be organized.</a:t>
            </a:r>
            <a:endParaRPr lang="hr-HR" sz="1800" dirty="0"/>
          </a:p>
          <a:p>
            <a:pPr lvl="1"/>
            <a:r>
              <a:rPr lang="hr-HR" sz="1800" b="1" dirty="0" smtClean="0"/>
              <a:t>A</a:t>
            </a:r>
            <a:r>
              <a:rPr lang="en-GB" sz="1800" b="1" dirty="0" err="1" smtClean="0"/>
              <a:t>wareness</a:t>
            </a:r>
            <a:r>
              <a:rPr lang="en-GB" sz="1800" b="1" dirty="0" smtClean="0"/>
              <a:t> </a:t>
            </a:r>
            <a:r>
              <a:rPr lang="en-GB" sz="1800" b="1" dirty="0"/>
              <a:t>of the communities </a:t>
            </a:r>
            <a:r>
              <a:rPr lang="en-GB" sz="1800" dirty="0"/>
              <a:t>on flood risk should be raised and maintained, with a clear understanding of their role in appropriate response to emergency </a:t>
            </a:r>
            <a:r>
              <a:rPr lang="en-GB" sz="1800" dirty="0" smtClean="0"/>
              <a:t>situations</a:t>
            </a:r>
            <a:endParaRPr lang="hr-HR" sz="1800" dirty="0" smtClean="0"/>
          </a:p>
          <a:p>
            <a:pPr lvl="1"/>
            <a:r>
              <a:rPr lang="en-GB" sz="1800" dirty="0" smtClean="0"/>
              <a:t> </a:t>
            </a:r>
            <a:r>
              <a:rPr lang="en-GB" sz="1800" b="1" dirty="0"/>
              <a:t>Communication with </a:t>
            </a:r>
            <a:r>
              <a:rPr lang="en-GB" sz="1800" b="1" dirty="0" smtClean="0"/>
              <a:t>media </a:t>
            </a:r>
            <a:r>
              <a:rPr lang="en-GB" sz="1800" dirty="0" smtClean="0"/>
              <a:t>should </a:t>
            </a:r>
            <a:r>
              <a:rPr lang="en-GB" sz="1800" dirty="0"/>
              <a:t>be organized better. </a:t>
            </a:r>
            <a:endParaRPr lang="hr-HR" sz="1800" dirty="0"/>
          </a:p>
          <a:p>
            <a:pPr lvl="1"/>
            <a:r>
              <a:rPr lang="en-GB" sz="1800" b="1" dirty="0"/>
              <a:t>Emergency operations </a:t>
            </a:r>
            <a:r>
              <a:rPr lang="hr-HR" sz="1800" b="1" dirty="0"/>
              <a:t>can</a:t>
            </a:r>
            <a:r>
              <a:rPr lang="en-GB" sz="1800" b="1" dirty="0"/>
              <a:t> be improved if</a:t>
            </a:r>
            <a:r>
              <a:rPr lang="hr-HR" sz="1800" b="1" dirty="0"/>
              <a:t> both </a:t>
            </a:r>
            <a:r>
              <a:rPr lang="en-GB" sz="1800" b="1" dirty="0"/>
              <a:t>vertical and horizontal responsibilities are clearly defined</a:t>
            </a:r>
            <a:r>
              <a:rPr lang="hr-HR" sz="1800" dirty="0"/>
              <a:t> </a:t>
            </a:r>
          </a:p>
          <a:p>
            <a:pPr lvl="1"/>
            <a:r>
              <a:rPr lang="hr-HR" sz="1800" dirty="0"/>
              <a:t>S</a:t>
            </a:r>
            <a:r>
              <a:rPr lang="en-GB" sz="1800" dirty="0" err="1" smtClean="0"/>
              <a:t>trengh</a:t>
            </a:r>
            <a:r>
              <a:rPr lang="hr-HR" sz="1800" dirty="0"/>
              <a:t>t</a:t>
            </a:r>
            <a:r>
              <a:rPr lang="en-GB" sz="1800" dirty="0" err="1" smtClean="0"/>
              <a:t>en</a:t>
            </a:r>
            <a:r>
              <a:rPr lang="en-GB" sz="1800" dirty="0" smtClean="0"/>
              <a:t> </a:t>
            </a:r>
            <a:r>
              <a:rPr lang="en-GB" sz="1800" dirty="0"/>
              <a:t>regional cooperation</a:t>
            </a:r>
            <a:r>
              <a:rPr lang="hr-HR" sz="1800" dirty="0"/>
              <a:t> primarily </a:t>
            </a:r>
            <a:r>
              <a:rPr lang="hr-HR" sz="1800" dirty="0" smtClean="0"/>
              <a:t>through </a:t>
            </a:r>
            <a:r>
              <a:rPr lang="hr-HR" sz="1800" dirty="0"/>
              <a:t>existing platforms ( i.e. ICPDR, ISRBC)</a:t>
            </a:r>
          </a:p>
        </p:txBody>
      </p:sp>
      <p:sp>
        <p:nvSpPr>
          <p:cNvPr id="2" name="Footer Placeholder 1"/>
          <p:cNvSpPr>
            <a:spLocks noGrp="1"/>
          </p:cNvSpPr>
          <p:nvPr>
            <p:ph type="ftr" sz="quarter" idx="10"/>
          </p:nvPr>
        </p:nvSpPr>
        <p:spPr/>
        <p:txBody>
          <a:bodyPr/>
          <a:lstStyle/>
          <a:p>
            <a:pPr>
              <a:defRPr/>
            </a:pPr>
            <a:r>
              <a:rPr lang="en-US" altLang="sr-Latn-RS" smtClean="0"/>
              <a:t>2017 EFDRR Open Forum</a:t>
            </a:r>
            <a:endParaRPr lang="en-US" altLang="sr-Latn-RS"/>
          </a:p>
        </p:txBody>
      </p:sp>
    </p:spTree>
    <p:extLst>
      <p:ext uri="{BB962C8B-B14F-4D97-AF65-F5344CB8AC3E}">
        <p14:creationId xmlns:p14="http://schemas.microsoft.com/office/powerpoint/2010/main" val="623432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a:ln>
            <a:miter lim="800000"/>
            <a:headEnd/>
            <a:tailEnd/>
          </a:ln>
        </p:spPr>
        <p:txBody>
          <a:bodyPr/>
          <a:lstStyle/>
          <a:p>
            <a:fld id="{1923DFB7-292F-4E4F-9BB0-3DB00A73C3DA}" type="slidenum">
              <a:rPr lang="en-US"/>
              <a:pPr/>
              <a:t>17</a:t>
            </a:fld>
            <a:endParaRPr lang="en-US"/>
          </a:p>
        </p:txBody>
      </p:sp>
      <p:sp>
        <p:nvSpPr>
          <p:cNvPr id="44035" name="Rectangle 2"/>
          <p:cNvSpPr>
            <a:spLocks noGrp="1" noChangeArrowheads="1"/>
          </p:cNvSpPr>
          <p:nvPr>
            <p:ph type="title"/>
          </p:nvPr>
        </p:nvSpPr>
        <p:spPr>
          <a:xfrm>
            <a:off x="371475" y="152400"/>
            <a:ext cx="6983413" cy="908050"/>
          </a:xfrm>
        </p:spPr>
        <p:txBody>
          <a:bodyPr/>
          <a:lstStyle/>
          <a:p>
            <a:pPr eaLnBrk="1" hangingPunct="1"/>
            <a:r>
              <a:rPr lang="hr-HR" sz="3000" dirty="0"/>
              <a:t>Concluding remarks</a:t>
            </a:r>
            <a:endParaRPr lang="en-US" sz="3000" dirty="0"/>
          </a:p>
        </p:txBody>
      </p:sp>
      <p:sp>
        <p:nvSpPr>
          <p:cNvPr id="44036" name="Rectangle 3"/>
          <p:cNvSpPr>
            <a:spLocks noGrp="1" noChangeArrowheads="1"/>
          </p:cNvSpPr>
          <p:nvPr>
            <p:ph type="body" idx="1"/>
          </p:nvPr>
        </p:nvSpPr>
        <p:spPr>
          <a:xfrm>
            <a:off x="371475" y="1060450"/>
            <a:ext cx="8391525" cy="5378450"/>
          </a:xfrm>
        </p:spPr>
        <p:txBody>
          <a:bodyPr/>
          <a:lstStyle/>
          <a:p>
            <a:pPr eaLnBrk="1" hangingPunct="1"/>
            <a:r>
              <a:rPr lang="hr-HR" dirty="0" smtClean="0"/>
              <a:t>Benefits of cooperation in a regional body:</a:t>
            </a:r>
          </a:p>
          <a:p>
            <a:pPr lvl="1" eaLnBrk="1" hangingPunct="1"/>
            <a:r>
              <a:rPr lang="hr-HR" sz="2000" dirty="0" smtClean="0"/>
              <a:t>Good platform to discuss/solve regional/basin problems</a:t>
            </a:r>
          </a:p>
          <a:p>
            <a:pPr lvl="1" eaLnBrk="1" hangingPunct="1"/>
            <a:r>
              <a:rPr lang="hr-HR" sz="2000" dirty="0" smtClean="0"/>
              <a:t>Exchange of information/experiences </a:t>
            </a:r>
          </a:p>
          <a:p>
            <a:pPr lvl="1" eaLnBrk="1" hangingPunct="1"/>
            <a:r>
              <a:rPr lang="hr-HR" sz="2000" dirty="0" smtClean="0"/>
              <a:t>Possibility of development of integrated systems</a:t>
            </a:r>
          </a:p>
          <a:p>
            <a:pPr lvl="1" eaLnBrk="1" hangingPunct="1"/>
            <a:r>
              <a:rPr lang="hr-HR" altLang="zh-CN" sz="2000" dirty="0" smtClean="0"/>
              <a:t>Can secure </a:t>
            </a:r>
            <a:r>
              <a:rPr lang="hr-HR" altLang="zh-CN" sz="2000" dirty="0"/>
              <a:t>synergy between national and regional </a:t>
            </a:r>
            <a:r>
              <a:rPr lang="hr-HR" altLang="zh-CN" sz="2000" dirty="0" smtClean="0"/>
              <a:t>actions</a:t>
            </a:r>
          </a:p>
          <a:p>
            <a:pPr lvl="1" eaLnBrk="1" hangingPunct="1"/>
            <a:r>
              <a:rPr lang="hr-HR" altLang="sr-Latn-RS" sz="2000" dirty="0"/>
              <a:t>Harmonization of regulation, methodologies and procedures</a:t>
            </a:r>
          </a:p>
          <a:p>
            <a:pPr lvl="1" eaLnBrk="1" hangingPunct="1"/>
            <a:r>
              <a:rPr lang="hr-HR" altLang="zh-CN" sz="2000" dirty="0" smtClean="0"/>
              <a:t>Brings together various stakeholders</a:t>
            </a:r>
            <a:endParaRPr lang="hr-HR" altLang="zh-CN" sz="2000" dirty="0"/>
          </a:p>
          <a:p>
            <a:pPr eaLnBrk="1" hangingPunct="1"/>
            <a:r>
              <a:rPr lang="hr-HR" dirty="0" smtClean="0"/>
              <a:t>Chalenges </a:t>
            </a:r>
            <a:r>
              <a:rPr lang="hr-HR" dirty="0"/>
              <a:t>/ possible obstacles</a:t>
            </a:r>
            <a:r>
              <a:rPr lang="en-US" dirty="0"/>
              <a:t>: </a:t>
            </a:r>
          </a:p>
          <a:p>
            <a:pPr lvl="1" eaLnBrk="1" hangingPunct="1">
              <a:spcBef>
                <a:spcPct val="45000"/>
              </a:spcBef>
            </a:pPr>
            <a:r>
              <a:rPr lang="hr-HR" sz="2000" dirty="0"/>
              <a:t>Differences </a:t>
            </a:r>
            <a:r>
              <a:rPr lang="hr-HR" sz="2000" dirty="0" smtClean="0"/>
              <a:t>among the countries</a:t>
            </a:r>
            <a:r>
              <a:rPr lang="hr-HR" sz="2000" dirty="0" smtClean="0"/>
              <a:t> </a:t>
            </a:r>
            <a:r>
              <a:rPr lang="hr-HR" sz="2000" dirty="0"/>
              <a:t>in</a:t>
            </a:r>
            <a:r>
              <a:rPr lang="en-US" sz="2000" dirty="0"/>
              <a:t> the process of EU accession</a:t>
            </a:r>
            <a:r>
              <a:rPr lang="hr-HR" sz="2000" dirty="0"/>
              <a:t> and related obligations </a:t>
            </a:r>
            <a:endParaRPr lang="hr-HR" sz="1600" dirty="0"/>
          </a:p>
          <a:p>
            <a:pPr lvl="1" eaLnBrk="1" hangingPunct="1">
              <a:spcBef>
                <a:spcPct val="45000"/>
              </a:spcBef>
            </a:pPr>
            <a:r>
              <a:rPr lang="hr-HR" sz="2000" dirty="0"/>
              <a:t>Financing of priority projects/strategic studies</a:t>
            </a:r>
          </a:p>
          <a:p>
            <a:pPr lvl="2" eaLnBrk="1" hangingPunct="1">
              <a:spcBef>
                <a:spcPct val="45000"/>
              </a:spcBef>
            </a:pPr>
            <a:r>
              <a:rPr lang="hr-HR" sz="1600" dirty="0"/>
              <a:t>The enhancement </a:t>
            </a:r>
            <a:r>
              <a:rPr lang="en-GB" sz="1600" dirty="0"/>
              <a:t>of the fund-raising efforts </a:t>
            </a:r>
            <a:r>
              <a:rPr lang="hr-HR" sz="1600" dirty="0"/>
              <a:t>possible through strengthening the ties and cooperation among, and with, the relevant national bodies</a:t>
            </a:r>
          </a:p>
          <a:p>
            <a:pPr lvl="1" eaLnBrk="1" hangingPunct="1">
              <a:spcBef>
                <a:spcPct val="45000"/>
              </a:spcBef>
            </a:pPr>
            <a:r>
              <a:rPr lang="hr-HR" sz="2000" dirty="0"/>
              <a:t>Intersectoral cooperation in the countries</a:t>
            </a:r>
          </a:p>
        </p:txBody>
      </p:sp>
      <p:sp>
        <p:nvSpPr>
          <p:cNvPr id="2" name="Footer Placeholder 1"/>
          <p:cNvSpPr>
            <a:spLocks noGrp="1"/>
          </p:cNvSpPr>
          <p:nvPr>
            <p:ph type="ftr" sz="quarter" idx="10"/>
          </p:nvPr>
        </p:nvSpPr>
        <p:spPr/>
        <p:txBody>
          <a:bodyPr/>
          <a:lstStyle/>
          <a:p>
            <a:pPr>
              <a:defRPr/>
            </a:pPr>
            <a:r>
              <a:rPr lang="en-US" altLang="sr-Latn-RS" smtClean="0"/>
              <a:t>2017 EFDRR Open Forum</a:t>
            </a:r>
            <a:endParaRPr lang="en-US" altLang="sr-Latn-R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1"/>
          </p:nvPr>
        </p:nvSpPr>
        <p:spPr>
          <a:noFill/>
          <a:ln>
            <a:miter lim="800000"/>
            <a:headEnd/>
            <a:tailEnd/>
          </a:ln>
        </p:spPr>
        <p:txBody>
          <a:bodyPr/>
          <a:lstStyle/>
          <a:p>
            <a:fld id="{95E0E186-77B7-43C8-8BB8-5CA21EF7800C}" type="slidenum">
              <a:rPr lang="en-US" altLang="en-US"/>
              <a:pPr/>
              <a:t>18</a:t>
            </a:fld>
            <a:endParaRPr lang="en-US" altLang="en-US"/>
          </a:p>
        </p:txBody>
      </p:sp>
      <p:sp>
        <p:nvSpPr>
          <p:cNvPr id="46083" name="Rectangle 2"/>
          <p:cNvSpPr>
            <a:spLocks noGrp="1" noChangeArrowheads="1"/>
          </p:cNvSpPr>
          <p:nvPr>
            <p:ph type="title"/>
          </p:nvPr>
        </p:nvSpPr>
        <p:spPr/>
        <p:txBody>
          <a:bodyPr/>
          <a:lstStyle/>
          <a:p>
            <a:pPr eaLnBrk="1" hangingPunct="1"/>
            <a:r>
              <a:rPr lang="hr-HR" altLang="en-US" sz="3000" dirty="0"/>
              <a:t>Contact information</a:t>
            </a:r>
            <a:endParaRPr lang="en-US" altLang="en-US" sz="3000" dirty="0"/>
          </a:p>
        </p:txBody>
      </p:sp>
      <p:sp>
        <p:nvSpPr>
          <p:cNvPr id="46084" name="Rectangle 3"/>
          <p:cNvSpPr>
            <a:spLocks noGrp="1" noChangeArrowheads="1"/>
          </p:cNvSpPr>
          <p:nvPr>
            <p:ph type="body" idx="1"/>
          </p:nvPr>
        </p:nvSpPr>
        <p:spPr>
          <a:xfrm>
            <a:off x="371475" y="1701800"/>
            <a:ext cx="4592638" cy="4737100"/>
          </a:xfrm>
        </p:spPr>
        <p:txBody>
          <a:bodyPr/>
          <a:lstStyle/>
          <a:p>
            <a:pPr eaLnBrk="1" hangingPunct="1">
              <a:spcBef>
                <a:spcPct val="50000"/>
              </a:spcBef>
              <a:buFontTx/>
              <a:buNone/>
            </a:pPr>
            <a:r>
              <a:rPr lang="hr-HR" altLang="en-US" sz="1800" smtClean="0"/>
              <a:t>International Sava River Basin Commission</a:t>
            </a:r>
          </a:p>
          <a:p>
            <a:pPr eaLnBrk="1" hangingPunct="1">
              <a:spcBef>
                <a:spcPct val="50000"/>
              </a:spcBef>
              <a:buFontTx/>
              <a:buNone/>
            </a:pPr>
            <a:r>
              <a:rPr lang="hr-HR" altLang="en-US" sz="1800" smtClean="0"/>
              <a:t>Kneza Branimira 29</a:t>
            </a:r>
          </a:p>
          <a:p>
            <a:pPr eaLnBrk="1" hangingPunct="1">
              <a:spcBef>
                <a:spcPct val="50000"/>
              </a:spcBef>
              <a:buFontTx/>
              <a:buNone/>
            </a:pPr>
            <a:r>
              <a:rPr lang="hr-HR" altLang="en-US" sz="1800" smtClean="0"/>
              <a:t>10000 Zagreb</a:t>
            </a:r>
          </a:p>
          <a:p>
            <a:pPr eaLnBrk="1" hangingPunct="1">
              <a:spcBef>
                <a:spcPct val="50000"/>
              </a:spcBef>
              <a:buFontTx/>
              <a:buNone/>
            </a:pPr>
            <a:r>
              <a:rPr lang="hr-HR" altLang="en-US" sz="1800" smtClean="0"/>
              <a:t>Croatia</a:t>
            </a:r>
            <a:endParaRPr lang="en-US" altLang="en-US" sz="1800" smtClean="0"/>
          </a:p>
        </p:txBody>
      </p:sp>
      <p:sp>
        <p:nvSpPr>
          <p:cNvPr id="46085" name="Rectangle 6"/>
          <p:cNvSpPr>
            <a:spLocks noRot="1" noChangeArrowheads="1"/>
          </p:cNvSpPr>
          <p:nvPr/>
        </p:nvSpPr>
        <p:spPr bwMode="auto">
          <a:xfrm>
            <a:off x="371475" y="3276600"/>
            <a:ext cx="2828925" cy="576263"/>
          </a:xfrm>
          <a:prstGeom prst="rect">
            <a:avLst/>
          </a:prstGeom>
          <a:noFill/>
          <a:ln w="9525">
            <a:noFill/>
            <a:miter lim="800000"/>
            <a:headEnd/>
            <a:tailEnd/>
          </a:ln>
        </p:spPr>
        <p:txBody>
          <a:bodyPr/>
          <a:lstStyle/>
          <a:p>
            <a:pPr marL="342900" indent="-342900" algn="r" eaLnBrk="1" hangingPunct="1">
              <a:lnSpc>
                <a:spcPct val="90000"/>
              </a:lnSpc>
              <a:spcBef>
                <a:spcPct val="80000"/>
              </a:spcBef>
              <a:buClr>
                <a:srgbClr val="800080"/>
              </a:buClr>
              <a:buSzPct val="70000"/>
              <a:buFont typeface="Wingdings" pitchFamily="2" charset="2"/>
              <a:buNone/>
            </a:pPr>
            <a:r>
              <a:rPr lang="en-GB" altLang="en-US" sz="1800" u="sng">
                <a:solidFill>
                  <a:srgbClr val="990099"/>
                </a:solidFill>
                <a:latin typeface="Tahoma" pitchFamily="34" charset="0"/>
              </a:rPr>
              <a:t>www.savacommission.org</a:t>
            </a:r>
          </a:p>
        </p:txBody>
      </p:sp>
      <p:pic>
        <p:nvPicPr>
          <p:cNvPr id="46086" name="Picture 1"/>
          <p:cNvPicPr>
            <a:picLocks noChangeAspect="1"/>
          </p:cNvPicPr>
          <p:nvPr/>
        </p:nvPicPr>
        <p:blipFill>
          <a:blip r:embed="rId3" cstate="print"/>
          <a:srcRect/>
          <a:stretch>
            <a:fillRect/>
          </a:stretch>
        </p:blipFill>
        <p:spPr bwMode="auto">
          <a:xfrm>
            <a:off x="4964113" y="1439863"/>
            <a:ext cx="3967162" cy="5038725"/>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altLang="sr-Latn-RS" smtClean="0"/>
              <a:t>2017 EFDRR Open Forum</a:t>
            </a:r>
            <a:endParaRPr lang="en-US" altLang="sr-Latn-R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1"/>
          </p:nvPr>
        </p:nvSpPr>
        <p:spPr>
          <a:noFill/>
        </p:spPr>
        <p:txBody>
          <a:bodyPr/>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ClrTx/>
              <a:buFontTx/>
              <a:buNone/>
            </a:pPr>
            <a:fld id="{C5D5FF8B-D46F-41B1-BE1C-082997FD7EBB}" type="slidenum">
              <a:rPr lang="en-US" altLang="sr-Latn-RS" sz="1400" smtClean="0">
                <a:latin typeface="Times New Roman" panose="02020603050405020304" pitchFamily="18" charset="0"/>
              </a:rPr>
              <a:pPr>
                <a:spcBef>
                  <a:spcPct val="0"/>
                </a:spcBef>
                <a:buClrTx/>
                <a:buFontTx/>
                <a:buNone/>
              </a:pPr>
              <a:t>2</a:t>
            </a:fld>
            <a:endParaRPr lang="en-US" altLang="sr-Latn-RS" sz="1400" smtClean="0">
              <a:latin typeface="Times New Roman" panose="02020603050405020304" pitchFamily="18" charset="0"/>
            </a:endParaRPr>
          </a:p>
        </p:txBody>
      </p:sp>
      <p:sp>
        <p:nvSpPr>
          <p:cNvPr id="33795" name="Rectangle 3"/>
          <p:cNvSpPr>
            <a:spLocks noGrp="1" noChangeArrowheads="1"/>
          </p:cNvSpPr>
          <p:nvPr>
            <p:ph type="title"/>
          </p:nvPr>
        </p:nvSpPr>
        <p:spPr>
          <a:xfrm>
            <a:off x="373063" y="160987"/>
            <a:ext cx="6983412" cy="908050"/>
          </a:xfrm>
          <a:noFill/>
        </p:spPr>
        <p:txBody>
          <a:bodyPr/>
          <a:lstStyle/>
          <a:p>
            <a:pPr eaLnBrk="1" hangingPunct="1"/>
            <a:r>
              <a:rPr lang="hr-HR" altLang="sr-Latn-RS" sz="3000" dirty="0" smtClean="0"/>
              <a:t>Sava </a:t>
            </a:r>
            <a:r>
              <a:rPr lang="hr-HR" altLang="sr-Latn-RS" sz="3000" dirty="0" smtClean="0"/>
              <a:t>River </a:t>
            </a:r>
            <a:r>
              <a:rPr lang="hr-HR" altLang="sr-Latn-RS" sz="3000" dirty="0" smtClean="0"/>
              <a:t>basin – basic facts</a:t>
            </a:r>
            <a:endParaRPr lang="en-US" altLang="sr-Latn-RS" sz="3000" dirty="0" smtClean="0"/>
          </a:p>
        </p:txBody>
      </p:sp>
      <p:pic>
        <p:nvPicPr>
          <p:cNvPr id="33796" name="Picture 1" descr="Sava_Fig1_Final_ETRS_89_Va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21484"/>
            <a:ext cx="4105835"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Footer Placeholder 3"/>
          <p:cNvSpPr>
            <a:spLocks noGrp="1"/>
          </p:cNvSpPr>
          <p:nvPr>
            <p:ph type="ftr" sz="quarter" idx="10"/>
          </p:nvPr>
        </p:nvSpPr>
        <p:spPr>
          <a:noFill/>
        </p:spPr>
        <p:txBody>
          <a:bodyPr/>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ClrTx/>
              <a:buFontTx/>
              <a:buNone/>
            </a:pPr>
            <a:r>
              <a:rPr lang="en-US" altLang="sr-Latn-RS" sz="1400" dirty="0" smtClean="0">
                <a:latin typeface="Times New Roman" panose="02020603050405020304" pitchFamily="18" charset="0"/>
              </a:rPr>
              <a:t>2017 EFDRR Open Forum</a:t>
            </a:r>
          </a:p>
        </p:txBody>
      </p:sp>
      <p:graphicFrame>
        <p:nvGraphicFramePr>
          <p:cNvPr id="6" name="Group 38"/>
          <p:cNvGraphicFramePr>
            <a:graphicFrameLocks/>
          </p:cNvGraphicFramePr>
          <p:nvPr>
            <p:extLst>
              <p:ext uri="{D42A27DB-BD31-4B8C-83A1-F6EECF244321}">
                <p14:modId xmlns:p14="http://schemas.microsoft.com/office/powerpoint/2010/main" val="2742088519"/>
              </p:ext>
            </p:extLst>
          </p:nvPr>
        </p:nvGraphicFramePr>
        <p:xfrm>
          <a:off x="1828800" y="3929784"/>
          <a:ext cx="5181599" cy="2590800"/>
        </p:xfrm>
        <a:graphic>
          <a:graphicData uri="http://schemas.openxmlformats.org/drawingml/2006/table">
            <a:tbl>
              <a:tblPr/>
              <a:tblGrid>
                <a:gridCol w="2170652"/>
                <a:gridCol w="1468821"/>
                <a:gridCol w="1542126"/>
              </a:tblGrid>
              <a:tr h="528021">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hr-HR" altLang="sr-Latn-RS" sz="1600" b="0" i="0" u="none" strike="noStrike" cap="none" normalizeH="0" baseline="0" dirty="0" smtClean="0">
                          <a:ln>
                            <a:noFill/>
                          </a:ln>
                          <a:solidFill>
                            <a:schemeClr val="tx1"/>
                          </a:solidFill>
                          <a:effectLst/>
                          <a:latin typeface="Tahoma" pitchFamily="34" charset="0"/>
                        </a:rPr>
                        <a:t>Country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altLang="sr-Latn-RS" sz="1600" b="0" i="0" u="none" strike="noStrike" cap="none" normalizeH="0" baseline="0" smtClean="0">
                          <a:ln>
                            <a:noFill/>
                          </a:ln>
                          <a:solidFill>
                            <a:schemeClr val="tx1"/>
                          </a:solidFill>
                          <a:effectLst/>
                          <a:latin typeface="Tahoma" pitchFamily="34" charset="0"/>
                        </a:rPr>
                        <a:t>Share of the basin</a:t>
                      </a:r>
                      <a:r>
                        <a:rPr kumimoji="0" lang="hr-HR" altLang="sr-Latn-RS" sz="1600" b="0" i="0" u="none" strike="noStrike" cap="none" normalizeH="0" baseline="0" smtClean="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altLang="sr-Latn-RS" sz="1600" b="0" i="0" u="none" strike="noStrike" cap="none" normalizeH="0" baseline="0" smtClean="0">
                          <a:ln>
                            <a:noFill/>
                          </a:ln>
                          <a:solidFill>
                            <a:schemeClr val="tx1"/>
                          </a:solidFill>
                          <a:effectLst/>
                          <a:latin typeface="Tahoma" pitchFamily="34" charset="0"/>
                        </a:rPr>
                        <a:t>Share</a:t>
                      </a:r>
                      <a:r>
                        <a:rPr kumimoji="0" lang="hr-HR" altLang="sr-Latn-RS" sz="1600" b="0" i="0" u="none" strike="noStrike" cap="none" normalizeH="0" baseline="0" smtClean="0">
                          <a:ln>
                            <a:noFill/>
                          </a:ln>
                          <a:solidFill>
                            <a:schemeClr val="tx1"/>
                          </a:solidFill>
                          <a:effectLst/>
                          <a:latin typeface="Tahoma" pitchFamily="34" charset="0"/>
                        </a:rPr>
                        <a:t> of the territory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696">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hr-HR" altLang="sr-Latn-RS" sz="1600" b="0" i="0" u="none" strike="noStrike" cap="none" normalizeH="0" baseline="0" dirty="0" smtClean="0">
                          <a:ln>
                            <a:noFill/>
                          </a:ln>
                          <a:solidFill>
                            <a:schemeClr val="tx1"/>
                          </a:solidFill>
                          <a:effectLst/>
                          <a:latin typeface="Tahoma" pitchFamily="34" charset="0"/>
                        </a:rPr>
                        <a:t>Albania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hr-HR" altLang="sr-Latn-RS" sz="1600" b="0" i="0" u="none" strike="noStrike" cap="none" normalizeH="0" baseline="0" smtClean="0">
                          <a:ln>
                            <a:noFill/>
                          </a:ln>
                          <a:solidFill>
                            <a:schemeClr val="tx1"/>
                          </a:solidFill>
                          <a:effectLst/>
                          <a:latin typeface="Tahoma" pitchFamily="34" charset="0"/>
                        </a:rPr>
                        <a:t>0.</a:t>
                      </a:r>
                      <a:r>
                        <a:rPr kumimoji="0" lang="en-GB" altLang="sr-Latn-RS" sz="1600" b="0" i="0" u="none" strike="noStrike" cap="none" normalizeH="0" baseline="0" smtClean="0">
                          <a:ln>
                            <a:noFill/>
                          </a:ln>
                          <a:solidFill>
                            <a:schemeClr val="tx1"/>
                          </a:solidFill>
                          <a:effectLst/>
                          <a:latin typeface="Tahoma" pitchFamily="34" charset="0"/>
                        </a:rPr>
                        <a:t>2</a:t>
                      </a:r>
                      <a:endParaRPr kumimoji="0" lang="hr-HR" altLang="sr-Latn-R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hr-HR" altLang="sr-Latn-RS" sz="1600" b="0" i="0" u="none" strike="noStrike" cap="none" normalizeH="0" baseline="0" smtClean="0">
                          <a:ln>
                            <a:noFill/>
                          </a:ln>
                          <a:solidFill>
                            <a:schemeClr val="tx1"/>
                          </a:solidFill>
                          <a:effectLst/>
                          <a:latin typeface="Tahoma" pitchFamily="34" charset="0"/>
                        </a:rPr>
                        <a:t>0.</a:t>
                      </a:r>
                      <a:r>
                        <a:rPr kumimoji="0" lang="en-GB" altLang="sr-Latn-RS" sz="1600" b="0" i="0" u="none" strike="noStrike" cap="none" normalizeH="0" baseline="0" smtClean="0">
                          <a:ln>
                            <a:noFill/>
                          </a:ln>
                          <a:solidFill>
                            <a:schemeClr val="tx1"/>
                          </a:solidFill>
                          <a:effectLst/>
                          <a:latin typeface="Tahoma" pitchFamily="34" charset="0"/>
                        </a:rPr>
                        <a:t>6</a:t>
                      </a:r>
                      <a:endParaRPr kumimoji="0" lang="hr-HR" altLang="sr-Latn-R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696">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sr-Latn-RS" sz="1600" b="0" i="0" u="none" strike="noStrike" cap="none" normalizeH="0" baseline="0" smtClean="0">
                          <a:ln>
                            <a:noFill/>
                          </a:ln>
                          <a:solidFill>
                            <a:schemeClr val="tx1"/>
                          </a:solidFill>
                          <a:effectLst/>
                          <a:latin typeface="Tahoma" pitchFamily="34" charset="0"/>
                        </a:rPr>
                        <a:t>Bosnia &amp; Herzeg</a:t>
                      </a:r>
                      <a:r>
                        <a:rPr kumimoji="0" lang="en-GB" altLang="sr-Latn-RS" sz="1600" b="0" i="0" u="none" strike="noStrike" cap="none" normalizeH="0" baseline="0" smtClean="0">
                          <a:ln>
                            <a:noFill/>
                          </a:ln>
                          <a:solidFill>
                            <a:schemeClr val="tx1"/>
                          </a:solidFill>
                          <a:effectLst/>
                          <a:latin typeface="Tahoma" pitchFamily="34" charset="0"/>
                        </a:rPr>
                        <a:t>ovina</a:t>
                      </a:r>
                      <a:endParaRPr kumimoji="0" lang="hr-HR" altLang="sr-Latn-RS" sz="16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altLang="sr-Latn-RS" sz="1600" b="0" i="0" u="none" strike="noStrike" cap="none" normalizeH="0" baseline="0" smtClean="0">
                          <a:ln>
                            <a:noFill/>
                          </a:ln>
                          <a:solidFill>
                            <a:schemeClr val="tx1"/>
                          </a:solidFill>
                          <a:effectLst/>
                          <a:latin typeface="Tahoma" pitchFamily="34" charset="0"/>
                        </a:rPr>
                        <a:t>39.2</a:t>
                      </a:r>
                      <a:endParaRPr kumimoji="0" lang="hr-HR" altLang="sr-Latn-R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hr-HR" altLang="sr-Latn-RS" sz="1600" b="0" i="0" u="none" strike="noStrike" cap="none" normalizeH="0" baseline="0" smtClean="0">
                          <a:ln>
                            <a:noFill/>
                          </a:ln>
                          <a:solidFill>
                            <a:schemeClr val="tx1"/>
                          </a:solidFill>
                          <a:effectLst/>
                          <a:latin typeface="Tahoma" pitchFamily="34" charset="0"/>
                        </a:rPr>
                        <a:t>7</a:t>
                      </a:r>
                      <a:r>
                        <a:rPr kumimoji="0" lang="en-GB" altLang="sr-Latn-RS" sz="1600" b="0" i="0" u="none" strike="noStrike" cap="none" normalizeH="0" baseline="0" smtClean="0">
                          <a:ln>
                            <a:noFill/>
                          </a:ln>
                          <a:solidFill>
                            <a:schemeClr val="tx1"/>
                          </a:solidFill>
                          <a:effectLst/>
                          <a:latin typeface="Tahoma" pitchFamily="34" charset="0"/>
                        </a:rPr>
                        <a:t>5.8</a:t>
                      </a:r>
                      <a:endParaRPr kumimoji="0" lang="hr-HR" altLang="sr-Latn-R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696">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sr-Latn-RS" sz="1600" b="0" i="0" u="none" strike="noStrike" cap="none" normalizeH="0" baseline="0" smtClean="0">
                          <a:ln>
                            <a:noFill/>
                          </a:ln>
                          <a:solidFill>
                            <a:schemeClr val="tx1"/>
                          </a:solidFill>
                          <a:effectLst/>
                          <a:latin typeface="Tahoma" pitchFamily="34" charset="0"/>
                        </a:rPr>
                        <a:t>Croatia</a:t>
                      </a:r>
                      <a:endParaRPr kumimoji="0" lang="hr-HR" altLang="sr-Latn-RS" sz="16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hr-HR" altLang="sr-Latn-RS" sz="1600" b="0" i="0" u="none" strike="noStrike" cap="none" normalizeH="0" baseline="0" smtClean="0">
                          <a:ln>
                            <a:noFill/>
                          </a:ln>
                          <a:solidFill>
                            <a:schemeClr val="tx1"/>
                          </a:solidFill>
                          <a:effectLst/>
                          <a:latin typeface="Tahoma" pitchFamily="34" charset="0"/>
                        </a:rPr>
                        <a:t>26</a:t>
                      </a:r>
                      <a:r>
                        <a:rPr kumimoji="0" lang="en-GB" altLang="sr-Latn-RS" sz="1600" b="0" i="0" u="none" strike="noStrike" cap="none" normalizeH="0" baseline="0" smtClean="0">
                          <a:ln>
                            <a:noFill/>
                          </a:ln>
                          <a:solidFill>
                            <a:schemeClr val="tx1"/>
                          </a:solidFill>
                          <a:effectLst/>
                          <a:latin typeface="Tahoma" pitchFamily="34" charset="0"/>
                        </a:rPr>
                        <a:t>.0</a:t>
                      </a:r>
                      <a:endParaRPr kumimoji="0" lang="hr-HR" altLang="sr-Latn-R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hr-HR" altLang="sr-Latn-RS" sz="1600" b="0" i="0" u="none" strike="noStrike" cap="none" normalizeH="0" baseline="0" smtClean="0">
                          <a:ln>
                            <a:noFill/>
                          </a:ln>
                          <a:solidFill>
                            <a:schemeClr val="tx1"/>
                          </a:solidFill>
                          <a:effectLst/>
                          <a:latin typeface="Tahoma" pitchFamily="34" charset="0"/>
                        </a:rPr>
                        <a:t>45</a:t>
                      </a:r>
                      <a:r>
                        <a:rPr kumimoji="0" lang="en-GB" altLang="sr-Latn-RS" sz="1600" b="0" i="0" u="none" strike="noStrike" cap="none" normalizeH="0" baseline="0" smtClean="0">
                          <a:ln>
                            <a:noFill/>
                          </a:ln>
                          <a:solidFill>
                            <a:schemeClr val="tx1"/>
                          </a:solidFill>
                          <a:effectLst/>
                          <a:latin typeface="Tahoma" pitchFamily="34" charset="0"/>
                        </a:rPr>
                        <a:t>.2</a:t>
                      </a:r>
                      <a:endParaRPr kumimoji="0" lang="hr-HR" altLang="sr-Latn-R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696">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sr-Latn-RS" sz="1600" b="0" i="0" u="none" strike="noStrike" cap="none" normalizeH="0" baseline="0" dirty="0" smtClean="0">
                          <a:ln>
                            <a:noFill/>
                          </a:ln>
                          <a:solidFill>
                            <a:schemeClr val="tx1"/>
                          </a:solidFill>
                          <a:effectLst/>
                          <a:latin typeface="Tahoma" pitchFamily="34" charset="0"/>
                        </a:rPr>
                        <a:t>Montenegro</a:t>
                      </a:r>
                      <a:endParaRPr kumimoji="0" lang="hr-HR" altLang="sr-Latn-RS" sz="16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altLang="sr-Latn-RS" sz="1600" b="0" i="0" u="none" strike="noStrike" cap="none" normalizeH="0" baseline="0" smtClean="0">
                          <a:ln>
                            <a:noFill/>
                          </a:ln>
                          <a:solidFill>
                            <a:schemeClr val="tx1"/>
                          </a:solidFill>
                          <a:effectLst/>
                          <a:latin typeface="Tahoma" pitchFamily="34" charset="0"/>
                        </a:rPr>
                        <a:t>7.1</a:t>
                      </a:r>
                      <a:endParaRPr kumimoji="0" lang="hr-HR" altLang="sr-Latn-R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altLang="sr-Latn-RS" sz="1600" b="0" i="0" u="none" strike="noStrike" cap="none" normalizeH="0" baseline="0" smtClean="0">
                          <a:ln>
                            <a:noFill/>
                          </a:ln>
                          <a:solidFill>
                            <a:schemeClr val="tx1"/>
                          </a:solidFill>
                          <a:effectLst/>
                          <a:latin typeface="Tahoma" pitchFamily="34" charset="0"/>
                        </a:rPr>
                        <a:t>49.6</a:t>
                      </a:r>
                      <a:endParaRPr kumimoji="0" lang="hr-HR" altLang="sr-Latn-R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696">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sr-Latn-RS" sz="1600" b="0" i="0" u="none" strike="noStrike" cap="none" normalizeH="0" baseline="0" smtClean="0">
                          <a:ln>
                            <a:noFill/>
                          </a:ln>
                          <a:solidFill>
                            <a:schemeClr val="tx1"/>
                          </a:solidFill>
                          <a:effectLst/>
                          <a:latin typeface="Tahoma" pitchFamily="34" charset="0"/>
                        </a:rPr>
                        <a:t>Serbia</a:t>
                      </a:r>
                      <a:endParaRPr kumimoji="0" lang="hr-HR" altLang="sr-Latn-RS" sz="16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altLang="sr-Latn-RS" sz="1600" b="0" i="0" u="none" strike="noStrike" cap="none" normalizeH="0" baseline="0" smtClean="0">
                          <a:ln>
                            <a:noFill/>
                          </a:ln>
                          <a:solidFill>
                            <a:schemeClr val="tx1"/>
                          </a:solidFill>
                          <a:effectLst/>
                          <a:latin typeface="Tahoma" pitchFamily="34" charset="0"/>
                        </a:rPr>
                        <a:t>15.5</a:t>
                      </a:r>
                      <a:endParaRPr kumimoji="0" lang="hr-HR" altLang="sr-Latn-R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altLang="sr-Latn-RS" sz="1600" b="0" i="0" u="none" strike="noStrike" cap="none" normalizeH="0" baseline="0" smtClean="0">
                          <a:ln>
                            <a:noFill/>
                          </a:ln>
                          <a:solidFill>
                            <a:schemeClr val="tx1"/>
                          </a:solidFill>
                          <a:effectLst/>
                          <a:latin typeface="Tahoma" pitchFamily="34" charset="0"/>
                        </a:rPr>
                        <a:t>17.4</a:t>
                      </a:r>
                      <a:endParaRPr kumimoji="0" lang="hr-HR" altLang="sr-Latn-R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5696">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hr-HR" altLang="sr-Latn-RS" sz="1600" b="0" i="0" u="none" strike="noStrike" cap="none" normalizeH="0" baseline="0" dirty="0" smtClean="0">
                          <a:ln>
                            <a:noFill/>
                          </a:ln>
                          <a:solidFill>
                            <a:schemeClr val="tx1"/>
                          </a:solidFill>
                          <a:effectLst/>
                          <a:latin typeface="Tahoma" pitchFamily="34" charset="0"/>
                        </a:rPr>
                        <a:t>Slovenia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hr-HR" altLang="sr-Latn-RS" sz="1600" b="0" i="0" u="none" strike="noStrike" cap="none" normalizeH="0" baseline="0" smtClean="0">
                          <a:ln>
                            <a:noFill/>
                          </a:ln>
                          <a:solidFill>
                            <a:schemeClr val="tx1"/>
                          </a:solidFill>
                          <a:effectLst/>
                          <a:latin typeface="Tahoma" pitchFamily="34" charset="0"/>
                        </a:rPr>
                        <a:t>1</a:t>
                      </a:r>
                      <a:r>
                        <a:rPr kumimoji="0" lang="en-GB" altLang="sr-Latn-RS" sz="1600" b="0" i="0" u="none" strike="noStrike" cap="none" normalizeH="0" baseline="0" smtClean="0">
                          <a:ln>
                            <a:noFill/>
                          </a:ln>
                          <a:solidFill>
                            <a:schemeClr val="tx1"/>
                          </a:solidFill>
                          <a:effectLst/>
                          <a:latin typeface="Tahoma" pitchFamily="34" charset="0"/>
                        </a:rPr>
                        <a:t>2.0</a:t>
                      </a:r>
                      <a:endParaRPr kumimoji="0" lang="hr-HR" altLang="sr-Latn-R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000">
                          <a:solidFill>
                            <a:schemeClr val="tx1"/>
                          </a:solidFill>
                          <a:latin typeface="Tahoma" pitchFamily="34" charset="0"/>
                        </a:defRPr>
                      </a:lvl1pPr>
                      <a:lvl2pPr>
                        <a:spcBef>
                          <a:spcPct val="20000"/>
                        </a:spcBef>
                        <a:buClr>
                          <a:schemeClr val="hlink"/>
                        </a:buClr>
                        <a:defRPr sz="2000">
                          <a:solidFill>
                            <a:schemeClr val="tx1"/>
                          </a:solidFill>
                          <a:latin typeface="Tahoma" pitchFamily="34" charset="0"/>
                        </a:defRPr>
                      </a:lvl2pPr>
                      <a:lvl3pPr>
                        <a:spcBef>
                          <a:spcPct val="20000"/>
                        </a:spcBef>
                        <a:buClr>
                          <a:schemeClr val="tx2"/>
                        </a:buClr>
                        <a:defRPr>
                          <a:solidFill>
                            <a:schemeClr val="tx1"/>
                          </a:solidFill>
                          <a:latin typeface="Tahoma" pitchFamily="34" charset="0"/>
                        </a:defRPr>
                      </a:lvl3pPr>
                      <a:lvl4pPr>
                        <a:spcBef>
                          <a:spcPct val="20000"/>
                        </a:spcBef>
                        <a:buClr>
                          <a:schemeClr val="hlink"/>
                        </a:buClr>
                        <a:defRPr>
                          <a:solidFill>
                            <a:schemeClr val="tx1"/>
                          </a:solidFill>
                          <a:latin typeface="Tahoma" pitchFamily="34" charset="0"/>
                        </a:defRPr>
                      </a:lvl4pPr>
                      <a:lvl5pPr>
                        <a:spcBef>
                          <a:spcPct val="20000"/>
                        </a:spcBef>
                        <a:buClr>
                          <a:schemeClr val="tx2"/>
                        </a:buClr>
                        <a:defRPr>
                          <a:solidFill>
                            <a:schemeClr val="tx1"/>
                          </a:solidFill>
                          <a:latin typeface="Tahoma" pitchFamily="34" charset="0"/>
                        </a:defRPr>
                      </a:lvl5pPr>
                      <a:lvl6pPr fontAlgn="base">
                        <a:spcBef>
                          <a:spcPct val="20000"/>
                        </a:spcBef>
                        <a:spcAft>
                          <a:spcPct val="0"/>
                        </a:spcAft>
                        <a:buClr>
                          <a:schemeClr val="tx2"/>
                        </a:buClr>
                        <a:defRPr>
                          <a:solidFill>
                            <a:schemeClr val="tx1"/>
                          </a:solidFill>
                          <a:latin typeface="Tahoma" pitchFamily="34" charset="0"/>
                        </a:defRPr>
                      </a:lvl6pPr>
                      <a:lvl7pPr fontAlgn="base">
                        <a:spcBef>
                          <a:spcPct val="20000"/>
                        </a:spcBef>
                        <a:spcAft>
                          <a:spcPct val="0"/>
                        </a:spcAft>
                        <a:buClr>
                          <a:schemeClr val="tx2"/>
                        </a:buClr>
                        <a:defRPr>
                          <a:solidFill>
                            <a:schemeClr val="tx1"/>
                          </a:solidFill>
                          <a:latin typeface="Tahoma" pitchFamily="34" charset="0"/>
                        </a:defRPr>
                      </a:lvl7pPr>
                      <a:lvl8pPr fontAlgn="base">
                        <a:spcBef>
                          <a:spcPct val="20000"/>
                        </a:spcBef>
                        <a:spcAft>
                          <a:spcPct val="0"/>
                        </a:spcAft>
                        <a:buClr>
                          <a:schemeClr val="tx2"/>
                        </a:buClr>
                        <a:defRPr>
                          <a:solidFill>
                            <a:schemeClr val="tx1"/>
                          </a:solidFill>
                          <a:latin typeface="Tahoma" pitchFamily="34" charset="0"/>
                        </a:defRPr>
                      </a:lvl8pPr>
                      <a:lvl9pPr fontAlgn="base">
                        <a:spcBef>
                          <a:spcPct val="20000"/>
                        </a:spcBef>
                        <a:spcAft>
                          <a:spcPct val="0"/>
                        </a:spcAft>
                        <a:buClr>
                          <a:schemeClr val="tx2"/>
                        </a:buClr>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hr-HR" altLang="sr-Latn-RS" sz="1600" b="0" i="0" u="none" strike="noStrike" cap="none" normalizeH="0" baseline="0" dirty="0" smtClean="0">
                          <a:ln>
                            <a:noFill/>
                          </a:ln>
                          <a:solidFill>
                            <a:schemeClr val="tx1"/>
                          </a:solidFill>
                          <a:effectLst/>
                          <a:latin typeface="Tahoma" pitchFamily="34" charset="0"/>
                        </a:rPr>
                        <a:t>5</a:t>
                      </a:r>
                      <a:r>
                        <a:rPr kumimoji="0" lang="en-GB" altLang="sr-Latn-RS" sz="1600" b="0" i="0" u="none" strike="noStrike" cap="none" normalizeH="0" baseline="0" dirty="0" smtClean="0">
                          <a:ln>
                            <a:noFill/>
                          </a:ln>
                          <a:solidFill>
                            <a:schemeClr val="tx1"/>
                          </a:solidFill>
                          <a:effectLst/>
                          <a:latin typeface="Tahoma" pitchFamily="34" charset="0"/>
                        </a:rPr>
                        <a:t>2.8</a:t>
                      </a:r>
                      <a:endParaRPr kumimoji="0" lang="hr-HR" altLang="sr-Latn-R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3"/>
          <p:cNvSpPr>
            <a:spLocks noGrp="1" noChangeArrowheads="1"/>
          </p:cNvSpPr>
          <p:nvPr>
            <p:ph type="body" sz="half" idx="1"/>
          </p:nvPr>
        </p:nvSpPr>
        <p:spPr>
          <a:xfrm>
            <a:off x="3962400" y="1219199"/>
            <a:ext cx="5062538" cy="2487541"/>
          </a:xfrm>
          <a:ln>
            <a:solidFill>
              <a:schemeClr val="accent1"/>
            </a:solidFill>
          </a:ln>
        </p:spPr>
        <p:style>
          <a:lnRef idx="2">
            <a:schemeClr val="accent1"/>
          </a:lnRef>
          <a:fillRef idx="1">
            <a:schemeClr val="lt1"/>
          </a:fillRef>
          <a:effectRef idx="0">
            <a:schemeClr val="accent1"/>
          </a:effectRef>
          <a:fontRef idx="minor">
            <a:schemeClr val="dk1"/>
          </a:fontRef>
        </p:style>
        <p:txBody>
          <a:bodyPr/>
          <a:lstStyle/>
          <a:p>
            <a:pPr marL="0" indent="0" eaLnBrk="1" hangingPunct="1">
              <a:buNone/>
            </a:pPr>
            <a:r>
              <a:rPr lang="hr-HR" altLang="sr-Latn-RS" sz="2000" b="1" dirty="0" smtClean="0"/>
              <a:t>         Main facts</a:t>
            </a:r>
            <a:endParaRPr lang="en-US" altLang="sr-Latn-RS" sz="2000" dirty="0" smtClean="0"/>
          </a:p>
          <a:p>
            <a:pPr lvl="1" eaLnBrk="1" hangingPunct="1">
              <a:spcBef>
                <a:spcPct val="50000"/>
              </a:spcBef>
              <a:buFont typeface="Arial" panose="020B0604020202020204" pitchFamily="34" charset="0"/>
              <a:buChar char="•"/>
            </a:pPr>
            <a:r>
              <a:rPr lang="hr-HR" altLang="sr-Latn-RS" sz="1800" b="1" dirty="0" smtClean="0"/>
              <a:t>A</a:t>
            </a:r>
            <a:r>
              <a:rPr lang="en-US" altLang="sr-Latn-RS" sz="1800" b="1" dirty="0" smtClean="0"/>
              <a:t>rea: </a:t>
            </a:r>
            <a:r>
              <a:rPr lang="en-US" altLang="sr-Latn-RS" sz="1800" dirty="0">
                <a:cs typeface="Tahoma" panose="020B0604030504040204" pitchFamily="34" charset="0"/>
              </a:rPr>
              <a:t>~ </a:t>
            </a:r>
            <a:r>
              <a:rPr lang="en-US" altLang="sr-Latn-RS" sz="1800" dirty="0" smtClean="0"/>
              <a:t>97 7</a:t>
            </a:r>
            <a:r>
              <a:rPr lang="hr-HR" altLang="sr-Latn-RS" sz="1800" dirty="0" smtClean="0"/>
              <a:t>00</a:t>
            </a:r>
            <a:r>
              <a:rPr lang="en-US" altLang="sr-Latn-RS" sz="1800" dirty="0" smtClean="0"/>
              <a:t> km</a:t>
            </a:r>
            <a:r>
              <a:rPr lang="en-US" altLang="sr-Latn-RS" sz="1800" baseline="30000" dirty="0" smtClean="0"/>
              <a:t>2</a:t>
            </a:r>
            <a:r>
              <a:rPr lang="en-US" altLang="sr-Latn-RS" sz="1800" dirty="0" smtClean="0"/>
              <a:t> </a:t>
            </a:r>
            <a:r>
              <a:rPr lang="hr-HR" altLang="sr-Latn-RS" sz="1800" dirty="0" smtClean="0"/>
              <a:t>                          </a:t>
            </a:r>
            <a:r>
              <a:rPr lang="en-US" altLang="sr-Latn-RS" sz="1600" dirty="0" smtClean="0"/>
              <a:t>(</a:t>
            </a:r>
            <a:r>
              <a:rPr lang="hr-HR" altLang="sr-Latn-RS" sz="1600" dirty="0" smtClean="0"/>
              <a:t>2nd</a:t>
            </a:r>
            <a:r>
              <a:rPr lang="en-US" altLang="sr-Latn-RS" sz="1600" dirty="0" smtClean="0"/>
              <a:t> </a:t>
            </a:r>
            <a:r>
              <a:rPr lang="hr-HR" altLang="sr-Latn-RS" sz="1600" dirty="0" smtClean="0"/>
              <a:t>Danube sub-basin; share: 12%</a:t>
            </a:r>
            <a:r>
              <a:rPr lang="en-US" altLang="sr-Latn-RS" sz="1600" dirty="0" smtClean="0"/>
              <a:t>)</a:t>
            </a:r>
            <a:r>
              <a:rPr lang="en-US" altLang="sr-Latn-RS" sz="1800" dirty="0" smtClean="0"/>
              <a:t> </a:t>
            </a:r>
          </a:p>
          <a:p>
            <a:pPr lvl="1" eaLnBrk="1" hangingPunct="1">
              <a:spcBef>
                <a:spcPct val="50000"/>
              </a:spcBef>
              <a:buFont typeface="Arial" panose="020B0604020202020204" pitchFamily="34" charset="0"/>
              <a:buChar char="•"/>
            </a:pPr>
            <a:r>
              <a:rPr lang="hr-HR" altLang="sr-Latn-RS" sz="1800" b="1" dirty="0" smtClean="0"/>
              <a:t>Sava River </a:t>
            </a:r>
            <a:r>
              <a:rPr lang="hr-HR" altLang="sr-Latn-RS" sz="1800" b="1" dirty="0" smtClean="0"/>
              <a:t>length:</a:t>
            </a:r>
            <a:r>
              <a:rPr lang="hr-HR" altLang="sr-Latn-RS" sz="1800" dirty="0" smtClean="0"/>
              <a:t> 945 km</a:t>
            </a:r>
          </a:p>
          <a:p>
            <a:pPr lvl="1" eaLnBrk="1" hangingPunct="1">
              <a:spcBef>
                <a:spcPct val="50000"/>
              </a:spcBef>
              <a:buFont typeface="Arial" panose="020B0604020202020204" pitchFamily="34" charset="0"/>
              <a:buChar char="•"/>
            </a:pPr>
            <a:r>
              <a:rPr lang="hr-HR" altLang="sr-Latn-RS" sz="1800" b="1" dirty="0" smtClean="0"/>
              <a:t>Discharge:</a:t>
            </a:r>
            <a:r>
              <a:rPr lang="en-US" altLang="sr-Latn-RS" sz="1800" dirty="0">
                <a:cs typeface="Tahoma" panose="020B0604030504040204" pitchFamily="34" charset="0"/>
              </a:rPr>
              <a:t> ~</a:t>
            </a:r>
            <a:r>
              <a:rPr lang="hr-HR" altLang="sr-Latn-RS" sz="1800" dirty="0" smtClean="0"/>
              <a:t> 1700 m3/s                         </a:t>
            </a:r>
            <a:r>
              <a:rPr lang="hr-HR" altLang="sr-Latn-RS" sz="1600" dirty="0" smtClean="0"/>
              <a:t>(</a:t>
            </a:r>
            <a:r>
              <a:rPr lang="hr-HR" altLang="sr-Latn-RS" sz="1600" dirty="0"/>
              <a:t>1st Danube </a:t>
            </a:r>
            <a:r>
              <a:rPr lang="hr-HR" altLang="sr-Latn-RS" sz="1600" dirty="0" smtClean="0"/>
              <a:t>tributary; contribution 25%)</a:t>
            </a:r>
          </a:p>
          <a:p>
            <a:pPr lvl="1" eaLnBrk="1" hangingPunct="1">
              <a:spcBef>
                <a:spcPct val="50000"/>
              </a:spcBef>
              <a:buFont typeface="Arial" panose="020B0604020202020204" pitchFamily="34" charset="0"/>
              <a:buChar char="•"/>
            </a:pPr>
            <a:r>
              <a:rPr lang="hr-HR" altLang="sr-Latn-RS" sz="1800" b="1" dirty="0"/>
              <a:t>Active area of floodplains: </a:t>
            </a:r>
            <a:r>
              <a:rPr lang="hr-HR" altLang="sr-Latn-RS" sz="1800" dirty="0"/>
              <a:t>1700 km2</a:t>
            </a:r>
          </a:p>
        </p:txBody>
      </p:sp>
    </p:spTree>
    <p:extLst>
      <p:ext uri="{BB962C8B-B14F-4D97-AF65-F5344CB8AC3E}">
        <p14:creationId xmlns:p14="http://schemas.microsoft.com/office/powerpoint/2010/main" val="225709049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1"/>
          </p:nvPr>
        </p:nvSpPr>
        <p:spPr>
          <a:noFill/>
        </p:spPr>
        <p:txBody>
          <a:bodyPr/>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ClrTx/>
              <a:buFontTx/>
              <a:buNone/>
            </a:pPr>
            <a:fld id="{D4229810-6F1C-491D-9C86-0A27A8017F45}" type="slidenum">
              <a:rPr lang="en-US" altLang="sr-Latn-RS" sz="1400" smtClean="0">
                <a:solidFill>
                  <a:srgbClr val="000066"/>
                </a:solidFill>
                <a:latin typeface="Times New Roman" panose="02020603050405020304" pitchFamily="18" charset="0"/>
              </a:rPr>
              <a:pPr>
                <a:spcBef>
                  <a:spcPct val="0"/>
                </a:spcBef>
                <a:buClrTx/>
                <a:buFontTx/>
                <a:buNone/>
              </a:pPr>
              <a:t>3</a:t>
            </a:fld>
            <a:endParaRPr lang="en-US" altLang="sr-Latn-RS" sz="1400" smtClean="0">
              <a:solidFill>
                <a:srgbClr val="000066"/>
              </a:solidFill>
              <a:latin typeface="Times New Roman" panose="02020603050405020304" pitchFamily="18" charset="0"/>
            </a:endParaRPr>
          </a:p>
        </p:txBody>
      </p:sp>
      <p:sp>
        <p:nvSpPr>
          <p:cNvPr id="41987" name="Rectangle 2"/>
          <p:cNvSpPr>
            <a:spLocks noGrp="1" noChangeArrowheads="1"/>
          </p:cNvSpPr>
          <p:nvPr>
            <p:ph type="title"/>
          </p:nvPr>
        </p:nvSpPr>
        <p:spPr>
          <a:xfrm>
            <a:off x="363538" y="600075"/>
            <a:ext cx="7866062" cy="908050"/>
          </a:xfrm>
        </p:spPr>
        <p:txBody>
          <a:bodyPr/>
          <a:lstStyle/>
          <a:p>
            <a:pPr eaLnBrk="1" hangingPunct="1"/>
            <a:r>
              <a:rPr lang="hr-HR" altLang="sr-Latn-RS" sz="3000" dirty="0"/>
              <a:t>Sava River basin - h</a:t>
            </a:r>
            <a:r>
              <a:rPr lang="en-US" altLang="sr-Latn-RS" sz="3000" dirty="0" err="1"/>
              <a:t>igh</a:t>
            </a:r>
            <a:r>
              <a:rPr lang="en-US" altLang="sr-Latn-RS" sz="3000" dirty="0"/>
              <a:t> environmental and </a:t>
            </a:r>
            <a:r>
              <a:rPr lang="en-US" altLang="sr-Latn-RS" sz="3000" dirty="0" err="1"/>
              <a:t>soci</a:t>
            </a:r>
            <a:r>
              <a:rPr lang="hr-HR" altLang="sr-Latn-RS" sz="3000" dirty="0"/>
              <a:t>o-economic</a:t>
            </a:r>
            <a:r>
              <a:rPr lang="en-US" altLang="sr-Latn-RS" sz="3000" dirty="0"/>
              <a:t> value</a:t>
            </a:r>
          </a:p>
        </p:txBody>
      </p:sp>
      <p:sp>
        <p:nvSpPr>
          <p:cNvPr id="41988" name="Rectangle 3"/>
          <p:cNvSpPr>
            <a:spLocks noGrp="1" noChangeArrowheads="1"/>
          </p:cNvSpPr>
          <p:nvPr>
            <p:ph type="body" sz="half" idx="1"/>
          </p:nvPr>
        </p:nvSpPr>
        <p:spPr>
          <a:xfrm>
            <a:off x="376671" y="1508125"/>
            <a:ext cx="8467725" cy="927100"/>
          </a:xfrm>
        </p:spPr>
        <p:txBody>
          <a:bodyPr/>
          <a:lstStyle/>
          <a:p>
            <a:pPr lvl="1" eaLnBrk="1" hangingPunct="1">
              <a:spcBef>
                <a:spcPct val="50000"/>
              </a:spcBef>
            </a:pPr>
            <a:r>
              <a:rPr lang="hr-HR" altLang="sr-Latn-RS" sz="1800" dirty="0"/>
              <a:t>High landscape </a:t>
            </a:r>
            <a:r>
              <a:rPr lang="hr-HR" altLang="sr-Latn-RS" sz="1800" dirty="0" smtClean="0"/>
              <a:t>and </a:t>
            </a:r>
            <a:r>
              <a:rPr lang="hr-HR" altLang="sr-Latn-RS" sz="1800" dirty="0"/>
              <a:t>biological </a:t>
            </a:r>
            <a:r>
              <a:rPr lang="hr-HR" altLang="sr-Latn-RS" sz="1800" dirty="0" smtClean="0"/>
              <a:t>diversity</a:t>
            </a:r>
            <a:endParaRPr lang="hr-HR" sz="1800" dirty="0" smtClean="0"/>
          </a:p>
          <a:p>
            <a:pPr lvl="1" eaLnBrk="1" hangingPunct="1">
              <a:spcBef>
                <a:spcPct val="50000"/>
              </a:spcBef>
            </a:pPr>
            <a:r>
              <a:rPr lang="hr-HR" sz="1800" dirty="0" smtClean="0"/>
              <a:t>Nature conservation : 176 sites; total area </a:t>
            </a:r>
            <a:r>
              <a:rPr lang="en-US" sz="1800" dirty="0" smtClean="0"/>
              <a:t>17,231.24 </a:t>
            </a:r>
            <a:r>
              <a:rPr lang="en-US" sz="1800" dirty="0"/>
              <a:t>km2 </a:t>
            </a:r>
            <a:endParaRPr lang="en-US" altLang="sr-Latn-RS" sz="1800" dirty="0" smtClean="0"/>
          </a:p>
        </p:txBody>
      </p:sp>
      <p:pic>
        <p:nvPicPr>
          <p:cNvPr id="41989" name="Picture 4"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18" y="2655238"/>
            <a:ext cx="27368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5" descr="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932" y="2647950"/>
            <a:ext cx="27384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5674" y="2655238"/>
            <a:ext cx="2749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Footer Placeholder 3"/>
          <p:cNvSpPr>
            <a:spLocks noGrp="1"/>
          </p:cNvSpPr>
          <p:nvPr>
            <p:ph type="ftr" sz="quarter" idx="10"/>
          </p:nvPr>
        </p:nvSpPr>
        <p:spPr>
          <a:noFill/>
        </p:spPr>
        <p:txBody>
          <a:bodyPr/>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ClrTx/>
              <a:buFontTx/>
              <a:buNone/>
            </a:pPr>
            <a:r>
              <a:rPr lang="en-US" altLang="sr-Latn-RS" sz="1400" smtClean="0">
                <a:latin typeface="Times New Roman" panose="02020603050405020304" pitchFamily="18" charset="0"/>
              </a:rPr>
              <a:t>2017 EFDRR Open Forum</a:t>
            </a:r>
          </a:p>
        </p:txBody>
      </p:sp>
      <p:pic>
        <p:nvPicPr>
          <p:cNvPr id="11" name="Picture 4" descr="5-Na prež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008" y="4571999"/>
            <a:ext cx="271376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7-Plenile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657" y="4558144"/>
            <a:ext cx="270971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roda grad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3149" y="4572000"/>
            <a:ext cx="260667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78461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1"/>
          </p:nvPr>
        </p:nvSpPr>
        <p:spPr>
          <a:noFill/>
        </p:spPr>
        <p:txBody>
          <a:bodyPr/>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ClrTx/>
              <a:buFontTx/>
              <a:buNone/>
            </a:pPr>
            <a:fld id="{EBFBA58A-EE1A-49E2-95B6-FB6CC770AB2A}" type="slidenum">
              <a:rPr lang="en-US" altLang="sr-Latn-RS" sz="1400" smtClean="0">
                <a:solidFill>
                  <a:srgbClr val="000066"/>
                </a:solidFill>
                <a:latin typeface="Times New Roman" panose="02020603050405020304" pitchFamily="18" charset="0"/>
              </a:rPr>
              <a:pPr>
                <a:spcBef>
                  <a:spcPct val="0"/>
                </a:spcBef>
                <a:buClrTx/>
                <a:buFontTx/>
                <a:buNone/>
              </a:pPr>
              <a:t>4</a:t>
            </a:fld>
            <a:endParaRPr lang="en-US" altLang="sr-Latn-RS" sz="1400" smtClean="0">
              <a:solidFill>
                <a:srgbClr val="000066"/>
              </a:solidFill>
              <a:latin typeface="Times New Roman" panose="02020603050405020304" pitchFamily="18" charset="0"/>
            </a:endParaRPr>
          </a:p>
        </p:txBody>
      </p:sp>
      <p:sp>
        <p:nvSpPr>
          <p:cNvPr id="48131" name="Rectangle 2"/>
          <p:cNvSpPr>
            <a:spLocks noGrp="1" noChangeArrowheads="1"/>
          </p:cNvSpPr>
          <p:nvPr>
            <p:ph type="title"/>
          </p:nvPr>
        </p:nvSpPr>
        <p:spPr/>
        <p:txBody>
          <a:bodyPr/>
          <a:lstStyle/>
          <a:p>
            <a:pPr eaLnBrk="1" hangingPunct="1"/>
            <a:r>
              <a:rPr lang="hr-HR" altLang="sr-Latn-RS" sz="3000" dirty="0"/>
              <a:t>Sava River basin - h</a:t>
            </a:r>
            <a:r>
              <a:rPr lang="en-US" altLang="sr-Latn-RS" sz="3000" dirty="0" err="1"/>
              <a:t>igh</a:t>
            </a:r>
            <a:r>
              <a:rPr lang="en-US" altLang="sr-Latn-RS" sz="3000" dirty="0"/>
              <a:t> environmental and </a:t>
            </a:r>
            <a:r>
              <a:rPr lang="en-US" altLang="sr-Latn-RS" sz="3000" dirty="0" err="1"/>
              <a:t>soci</a:t>
            </a:r>
            <a:r>
              <a:rPr lang="hr-HR" altLang="sr-Latn-RS" sz="3000" dirty="0"/>
              <a:t>o-economic</a:t>
            </a:r>
            <a:r>
              <a:rPr lang="en-US" altLang="sr-Latn-RS" sz="3000" dirty="0"/>
              <a:t> value</a:t>
            </a:r>
          </a:p>
        </p:txBody>
      </p:sp>
      <p:sp>
        <p:nvSpPr>
          <p:cNvPr id="48132" name="Rectangle 3"/>
          <p:cNvSpPr>
            <a:spLocks noGrp="1" noChangeArrowheads="1"/>
          </p:cNvSpPr>
          <p:nvPr>
            <p:ph type="body" sz="half" idx="1"/>
          </p:nvPr>
        </p:nvSpPr>
        <p:spPr>
          <a:xfrm>
            <a:off x="371475" y="1701800"/>
            <a:ext cx="8467725" cy="903288"/>
          </a:xfrm>
        </p:spPr>
        <p:txBody>
          <a:bodyPr/>
          <a:lstStyle/>
          <a:p>
            <a:pPr lvl="1" eaLnBrk="1" hangingPunct="1">
              <a:spcBef>
                <a:spcPct val="50000"/>
              </a:spcBef>
            </a:pPr>
            <a:r>
              <a:rPr lang="en-US" altLang="sr-Latn-RS" sz="1800" dirty="0" smtClean="0"/>
              <a:t>Large retention </a:t>
            </a:r>
            <a:r>
              <a:rPr lang="en-US" altLang="sr-Latn-RS" sz="1800" dirty="0" smtClean="0"/>
              <a:t>areas</a:t>
            </a:r>
            <a:r>
              <a:rPr lang="hr-HR" altLang="sr-Latn-RS" sz="1800" dirty="0" smtClean="0"/>
              <a:t> - „living with floods” </a:t>
            </a:r>
            <a:endParaRPr lang="en-US" altLang="sr-Latn-RS" sz="1800" dirty="0" smtClean="0"/>
          </a:p>
        </p:txBody>
      </p:sp>
      <p:pic>
        <p:nvPicPr>
          <p:cNvPr id="48133" name="Picture 4" descr="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2705100"/>
            <a:ext cx="27638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6" descr="hranidba svinja"/>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160" y="4646548"/>
            <a:ext cx="26050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7" descr="lonjsko polje_muzilovc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1080" y="2705100"/>
            <a:ext cx="2749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Footer Placeholder 3"/>
          <p:cNvSpPr>
            <a:spLocks noGrp="1"/>
          </p:cNvSpPr>
          <p:nvPr>
            <p:ph type="ftr" sz="quarter" idx="10"/>
          </p:nvPr>
        </p:nvSpPr>
        <p:spPr>
          <a:noFill/>
        </p:spPr>
        <p:txBody>
          <a:bodyPr/>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ClrTx/>
              <a:buFontTx/>
              <a:buNone/>
            </a:pPr>
            <a:r>
              <a:rPr lang="en-US" altLang="sr-Latn-RS" sz="1400" smtClean="0">
                <a:latin typeface="Times New Roman" panose="02020603050405020304" pitchFamily="18" charset="0"/>
              </a:rPr>
              <a:t>2017 EFDRR Open Forum</a:t>
            </a:r>
          </a:p>
        </p:txBody>
      </p:sp>
      <p:pic>
        <p:nvPicPr>
          <p:cNvPr id="10" name="Picture 5" descr="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13" y="4633912"/>
            <a:ext cx="2763837" cy="184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Croat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160" y="2714192"/>
            <a:ext cx="2605088" cy="181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10_polijetanje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1080" y="4652818"/>
            <a:ext cx="274236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456599"/>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Rectangle 7"/>
          <p:cNvSpPr>
            <a:spLocks noChangeArrowheads="1"/>
          </p:cNvSpPr>
          <p:nvPr/>
        </p:nvSpPr>
        <p:spPr bwMode="auto">
          <a:xfrm>
            <a:off x="1828800" y="2362200"/>
            <a:ext cx="5715000" cy="762000"/>
          </a:xfrm>
          <a:prstGeom prst="rect">
            <a:avLst/>
          </a:prstGeom>
          <a:solidFill>
            <a:srgbClr val="FFCCFF">
              <a:alpha val="34901"/>
            </a:srgbClr>
          </a:solidFill>
          <a:ln w="50800">
            <a:solidFill>
              <a:srgbClr val="D60093"/>
            </a:solidFill>
            <a:miter lim="800000"/>
            <a:headEnd/>
            <a:tailEnd/>
          </a:ln>
        </p:spPr>
        <p:txBody>
          <a:bodyPr wrap="none" anchor="ctr"/>
          <a:lstStyle/>
          <a:p>
            <a:pPr eaLnBrk="1" hangingPunct="1"/>
            <a:endParaRPr lang="hr-HR" altLang="en-US" sz="2200"/>
          </a:p>
        </p:txBody>
      </p:sp>
      <p:sp>
        <p:nvSpPr>
          <p:cNvPr id="7174" name="Rectangle 7"/>
          <p:cNvSpPr>
            <a:spLocks noChangeArrowheads="1"/>
          </p:cNvSpPr>
          <p:nvPr/>
        </p:nvSpPr>
        <p:spPr bwMode="auto">
          <a:xfrm>
            <a:off x="803275" y="4381500"/>
            <a:ext cx="7543800" cy="647700"/>
          </a:xfrm>
          <a:prstGeom prst="rect">
            <a:avLst/>
          </a:prstGeom>
          <a:solidFill>
            <a:srgbClr val="FFCCFF">
              <a:alpha val="34901"/>
            </a:srgbClr>
          </a:solidFill>
          <a:ln w="12700">
            <a:solidFill>
              <a:srgbClr val="D60093"/>
            </a:solidFill>
            <a:miter lim="800000"/>
            <a:headEnd/>
            <a:tailEnd/>
          </a:ln>
        </p:spPr>
        <p:txBody>
          <a:bodyPr wrap="none" anchor="ctr"/>
          <a:lstStyle/>
          <a:p>
            <a:pPr eaLnBrk="1" hangingPunct="1"/>
            <a:endParaRPr lang="hr-HR" altLang="en-US" sz="2200"/>
          </a:p>
        </p:txBody>
      </p:sp>
      <p:sp>
        <p:nvSpPr>
          <p:cNvPr id="7170" name="Rectangle 3"/>
          <p:cNvSpPr>
            <a:spLocks noGrp="1" noChangeArrowheads="1"/>
          </p:cNvSpPr>
          <p:nvPr>
            <p:ph type="title"/>
          </p:nvPr>
        </p:nvSpPr>
        <p:spPr>
          <a:xfrm>
            <a:off x="355023" y="138112"/>
            <a:ext cx="6983413" cy="908050"/>
          </a:xfrm>
        </p:spPr>
        <p:txBody>
          <a:bodyPr/>
          <a:lstStyle/>
          <a:p>
            <a:pPr eaLnBrk="1" hangingPunct="1"/>
            <a:r>
              <a:rPr lang="hr-HR" altLang="en-US" sz="3000" dirty="0"/>
              <a:t>Legal </a:t>
            </a:r>
            <a:r>
              <a:rPr lang="en-GB" altLang="en-US" sz="3000" dirty="0"/>
              <a:t>framework</a:t>
            </a:r>
            <a:r>
              <a:rPr lang="hr-HR" altLang="en-US" sz="3000" dirty="0"/>
              <a:t> for cooperation</a:t>
            </a:r>
            <a:endParaRPr lang="en-GB" altLang="en-US" sz="3000" dirty="0"/>
          </a:p>
        </p:txBody>
      </p:sp>
      <p:sp>
        <p:nvSpPr>
          <p:cNvPr id="4099" name="Rectangle 4"/>
          <p:cNvSpPr>
            <a:spLocks noGrp="1" noChangeArrowheads="1"/>
          </p:cNvSpPr>
          <p:nvPr>
            <p:ph idx="1"/>
          </p:nvPr>
        </p:nvSpPr>
        <p:spPr>
          <a:xfrm>
            <a:off x="371475" y="838200"/>
            <a:ext cx="8467725" cy="5964238"/>
          </a:xfrm>
        </p:spPr>
        <p:txBody>
          <a:bodyPr/>
          <a:lstStyle/>
          <a:p>
            <a:pPr eaLnBrk="1" hangingPunct="1">
              <a:spcBef>
                <a:spcPct val="80000"/>
              </a:spcBef>
              <a:defRPr/>
            </a:pPr>
            <a:r>
              <a:rPr lang="hr-HR" altLang="en-US" sz="2000" b="1" dirty="0" smtClean="0"/>
              <a:t>Framework </a:t>
            </a:r>
            <a:r>
              <a:rPr lang="en-GB" altLang="en-US" sz="2000" b="1" dirty="0" smtClean="0"/>
              <a:t>Agreement</a:t>
            </a:r>
            <a:r>
              <a:rPr lang="hr-HR" altLang="en-US" sz="2000" b="1" dirty="0" smtClean="0"/>
              <a:t> on </a:t>
            </a:r>
            <a:r>
              <a:rPr lang="en-GB" altLang="en-US" sz="2000" b="1" dirty="0" smtClean="0"/>
              <a:t>the</a:t>
            </a:r>
            <a:r>
              <a:rPr lang="hr-HR" altLang="en-US" sz="2000" b="1" dirty="0" smtClean="0"/>
              <a:t> Sava </a:t>
            </a:r>
            <a:r>
              <a:rPr lang="en-GB" altLang="en-US" sz="2000" b="1" dirty="0" smtClean="0"/>
              <a:t>River</a:t>
            </a:r>
            <a:r>
              <a:rPr lang="hr-HR" altLang="en-US" sz="2000" b="1" dirty="0" smtClean="0"/>
              <a:t> </a:t>
            </a:r>
            <a:r>
              <a:rPr lang="en-GB" altLang="en-US" sz="2000" b="1" dirty="0" smtClean="0"/>
              <a:t>Basin</a:t>
            </a:r>
            <a:r>
              <a:rPr lang="hr-HR" altLang="en-US" sz="2000" dirty="0" smtClean="0"/>
              <a:t> – FASRB           </a:t>
            </a:r>
            <a:r>
              <a:rPr lang="hr-HR" altLang="en-US" sz="1800" dirty="0" smtClean="0"/>
              <a:t>(</a:t>
            </a:r>
            <a:r>
              <a:rPr lang="en-GB" altLang="en-US" sz="1800" dirty="0" smtClean="0"/>
              <a:t>the</a:t>
            </a:r>
            <a:r>
              <a:rPr lang="en-US" altLang="en-US" sz="1800" dirty="0" smtClean="0"/>
              <a:t> first </a:t>
            </a:r>
            <a:r>
              <a:rPr lang="en-GB" altLang="en-US" sz="1800" dirty="0" smtClean="0"/>
              <a:t>development-oriented</a:t>
            </a:r>
            <a:r>
              <a:rPr lang="hr-HR" altLang="en-US" sz="1800" dirty="0" smtClean="0"/>
              <a:t> </a:t>
            </a:r>
            <a:r>
              <a:rPr lang="en-US" altLang="en-US" sz="1800" dirty="0" smtClean="0"/>
              <a:t>multilateral agreement</a:t>
            </a:r>
            <a:r>
              <a:rPr lang="en-US" altLang="en-US" sz="1800" dirty="0" smtClean="0">
                <a:solidFill>
                  <a:schemeClr val="tx2"/>
                </a:solidFill>
              </a:rPr>
              <a:t> </a:t>
            </a:r>
            <a:r>
              <a:rPr lang="en-US" altLang="en-US" sz="1800" dirty="0" smtClean="0"/>
              <a:t>in the region</a:t>
            </a:r>
            <a:r>
              <a:rPr lang="hr-HR" altLang="en-US" sz="1800" dirty="0" smtClean="0"/>
              <a:t>, 2004)</a:t>
            </a:r>
          </a:p>
          <a:p>
            <a:pPr eaLnBrk="1" hangingPunct="1">
              <a:spcBef>
                <a:spcPts val="1200"/>
              </a:spcBef>
              <a:defRPr/>
            </a:pPr>
            <a:r>
              <a:rPr lang="en-GB" altLang="en-US" sz="2000" b="1" dirty="0" smtClean="0"/>
              <a:t>Parties</a:t>
            </a:r>
            <a:r>
              <a:rPr lang="hr-HR" altLang="en-US" sz="2000" b="1" dirty="0" smtClean="0"/>
              <a:t>: </a:t>
            </a:r>
            <a:r>
              <a:rPr lang="hr-HR" altLang="en-US" sz="2000" dirty="0" smtClean="0"/>
              <a:t>SI, HR, BA </a:t>
            </a:r>
            <a:r>
              <a:rPr lang="en-GB" altLang="en-US" sz="2000" dirty="0" smtClean="0"/>
              <a:t>and</a:t>
            </a:r>
            <a:r>
              <a:rPr lang="hr-HR" altLang="en-US" sz="2000" dirty="0" smtClean="0"/>
              <a:t> RS</a:t>
            </a:r>
          </a:p>
          <a:p>
            <a:pPr eaLnBrk="1" hangingPunct="1">
              <a:spcBef>
                <a:spcPts val="1000"/>
              </a:spcBef>
              <a:defRPr/>
            </a:pPr>
            <a:r>
              <a:rPr lang="en-US" altLang="en-US" sz="2000" b="1" dirty="0" smtClean="0"/>
              <a:t>Key objective:</a:t>
            </a:r>
          </a:p>
          <a:p>
            <a:pPr algn="ctr" eaLnBrk="1" hangingPunct="1">
              <a:spcBef>
                <a:spcPts val="600"/>
              </a:spcBef>
              <a:buFontTx/>
              <a:buNone/>
              <a:defRPr/>
            </a:pPr>
            <a:r>
              <a:rPr lang="en-US" altLang="en-US" sz="2000" b="1" dirty="0" smtClean="0"/>
              <a:t>Transboundary </a:t>
            </a:r>
            <a:r>
              <a:rPr lang="hr-HR" altLang="en-US" sz="2000" b="1" dirty="0" smtClean="0"/>
              <a:t> </a:t>
            </a:r>
            <a:r>
              <a:rPr lang="en-US" altLang="en-US" sz="2000" b="1" dirty="0" smtClean="0"/>
              <a:t>cooperation</a:t>
            </a:r>
            <a:r>
              <a:rPr lang="en-US" altLang="en-US" sz="2000" dirty="0" smtClean="0"/>
              <a:t> </a:t>
            </a:r>
          </a:p>
          <a:p>
            <a:pPr algn="ctr" eaLnBrk="1" hangingPunct="1">
              <a:spcBef>
                <a:spcPct val="10000"/>
              </a:spcBef>
              <a:buFontTx/>
              <a:buNone/>
              <a:defRPr/>
            </a:pPr>
            <a:r>
              <a:rPr lang="en-US" altLang="en-US" sz="2000" dirty="0" smtClean="0"/>
              <a:t>for </a:t>
            </a:r>
            <a:r>
              <a:rPr lang="en-US" altLang="en-US" sz="2000" b="1" dirty="0" smtClean="0"/>
              <a:t>sustainable development</a:t>
            </a:r>
            <a:r>
              <a:rPr lang="en-US" altLang="en-US" sz="2000" dirty="0" smtClean="0"/>
              <a:t> of the region</a:t>
            </a:r>
          </a:p>
          <a:p>
            <a:pPr eaLnBrk="1" hangingPunct="1">
              <a:spcBef>
                <a:spcPts val="1200"/>
              </a:spcBef>
              <a:defRPr/>
            </a:pPr>
            <a:r>
              <a:rPr lang="en-GB" sz="2000" b="1" dirty="0" smtClean="0"/>
              <a:t>Specific</a:t>
            </a:r>
            <a:r>
              <a:rPr lang="en-US" sz="2000" b="1" dirty="0" smtClean="0"/>
              <a:t> </a:t>
            </a:r>
            <a:r>
              <a:rPr lang="en-GB" sz="2000" b="1" dirty="0" smtClean="0"/>
              <a:t>goals</a:t>
            </a:r>
            <a:r>
              <a:rPr lang="en-US" sz="2000" b="1" dirty="0" smtClean="0"/>
              <a:t>:</a:t>
            </a:r>
          </a:p>
          <a:p>
            <a:pPr lvl="1" eaLnBrk="1" hangingPunct="1">
              <a:spcBef>
                <a:spcPts val="600"/>
              </a:spcBef>
              <a:defRPr/>
            </a:pPr>
            <a:r>
              <a:rPr lang="en-GB" sz="1800" dirty="0" smtClean="0"/>
              <a:t>To establish an </a:t>
            </a:r>
            <a:r>
              <a:rPr lang="en-GB" sz="1800" b="1" dirty="0" smtClean="0"/>
              <a:t>international regime of navigation</a:t>
            </a:r>
          </a:p>
          <a:p>
            <a:pPr lvl="1" eaLnBrk="1" hangingPunct="1">
              <a:spcBef>
                <a:spcPct val="50000"/>
              </a:spcBef>
              <a:defRPr/>
            </a:pPr>
            <a:r>
              <a:rPr lang="en-GB" sz="1800" dirty="0" smtClean="0"/>
              <a:t>To establish </a:t>
            </a:r>
            <a:r>
              <a:rPr lang="en-GB" sz="1800" b="1" dirty="0" smtClean="0"/>
              <a:t>sustainable water management</a:t>
            </a:r>
          </a:p>
          <a:p>
            <a:pPr lvl="1" eaLnBrk="1" hangingPunct="1">
              <a:spcBef>
                <a:spcPct val="50000"/>
              </a:spcBef>
              <a:defRPr/>
            </a:pPr>
            <a:r>
              <a:rPr lang="en-GB" sz="1800" dirty="0" smtClean="0"/>
              <a:t>To </a:t>
            </a:r>
            <a:r>
              <a:rPr lang="en-GB" sz="1800" b="1" dirty="0" smtClean="0"/>
              <a:t>prevent/limit hazards</a:t>
            </a:r>
            <a:r>
              <a:rPr lang="en-GB" sz="1800" dirty="0" smtClean="0"/>
              <a:t> (floods, droughts, ice and accidents) and </a:t>
            </a:r>
            <a:r>
              <a:rPr lang="en-GB" sz="1800" b="1" dirty="0" smtClean="0"/>
              <a:t>reduce/eliminate</a:t>
            </a:r>
            <a:r>
              <a:rPr lang="en-GB" sz="1800" dirty="0" smtClean="0"/>
              <a:t> their negative </a:t>
            </a:r>
            <a:r>
              <a:rPr lang="en-GB" sz="1800" b="1" dirty="0" smtClean="0"/>
              <a:t>consequences</a:t>
            </a:r>
            <a:endParaRPr lang="en-GB" sz="1800" dirty="0" smtClean="0"/>
          </a:p>
          <a:p>
            <a:pPr eaLnBrk="1" hangingPunct="1">
              <a:spcBef>
                <a:spcPts val="1200"/>
              </a:spcBef>
              <a:defRPr/>
            </a:pPr>
            <a:r>
              <a:rPr lang="en-GB" altLang="en-US" sz="2000" b="1" dirty="0" smtClean="0"/>
              <a:t>Protocols</a:t>
            </a:r>
            <a:r>
              <a:rPr lang="hr-BA" altLang="en-US" sz="2000" b="1" dirty="0" smtClean="0"/>
              <a:t> to </a:t>
            </a:r>
            <a:r>
              <a:rPr lang="en-GB" altLang="en-US" sz="2000" b="1" dirty="0" smtClean="0"/>
              <a:t>the</a:t>
            </a:r>
            <a:r>
              <a:rPr lang="hr-BA" altLang="en-US" sz="2000" b="1" dirty="0" smtClean="0"/>
              <a:t> FASRB: </a:t>
            </a:r>
          </a:p>
          <a:p>
            <a:pPr lvl="1" eaLnBrk="1" hangingPunct="1">
              <a:spcBef>
                <a:spcPts val="600"/>
              </a:spcBef>
              <a:defRPr/>
            </a:pPr>
            <a:r>
              <a:rPr lang="en-GB" altLang="en-US" sz="1800" dirty="0" smtClean="0"/>
              <a:t>Regulate</a:t>
            </a:r>
            <a:r>
              <a:rPr lang="hr-HR" altLang="en-US" sz="1800" dirty="0" smtClean="0"/>
              <a:t> </a:t>
            </a:r>
            <a:r>
              <a:rPr lang="en-GB" altLang="en-US" sz="1800" dirty="0" smtClean="0"/>
              <a:t>specific</a:t>
            </a:r>
            <a:r>
              <a:rPr lang="hr-HR" altLang="en-US" sz="1800" dirty="0" smtClean="0"/>
              <a:t> </a:t>
            </a:r>
            <a:r>
              <a:rPr lang="en-GB" altLang="en-US" sz="1800" dirty="0" smtClean="0"/>
              <a:t>issues</a:t>
            </a:r>
            <a:r>
              <a:rPr lang="hr-HR" altLang="en-US" sz="1800" dirty="0" smtClean="0"/>
              <a:t>: </a:t>
            </a:r>
            <a:r>
              <a:rPr lang="en-GB" altLang="en-US" sz="1800" dirty="0" smtClean="0"/>
              <a:t>navigation </a:t>
            </a:r>
            <a:r>
              <a:rPr lang="en-GB" altLang="en-US" sz="1800" dirty="0"/>
              <a:t>regime</a:t>
            </a:r>
            <a:r>
              <a:rPr lang="hr-HR" altLang="en-US" sz="1800" dirty="0"/>
              <a:t>;</a:t>
            </a:r>
            <a:r>
              <a:rPr lang="en-GB" altLang="en-US" sz="1800" dirty="0"/>
              <a:t> emergency situations</a:t>
            </a:r>
            <a:r>
              <a:rPr lang="hr-HR" altLang="en-US" sz="1800" dirty="0"/>
              <a:t>; </a:t>
            </a:r>
            <a:r>
              <a:rPr lang="en-GB" altLang="en-US" sz="1800" dirty="0"/>
              <a:t>sediment management</a:t>
            </a:r>
            <a:r>
              <a:rPr lang="hr-HR" altLang="en-US" sz="1800" dirty="0"/>
              <a:t>; </a:t>
            </a:r>
            <a:r>
              <a:rPr lang="en-GB" altLang="en-US" sz="1800" dirty="0"/>
              <a:t>transboundary impacts</a:t>
            </a:r>
            <a:r>
              <a:rPr lang="hr-HR" altLang="en-US" sz="1800" dirty="0" smtClean="0"/>
              <a:t>; </a:t>
            </a:r>
            <a:r>
              <a:rPr lang="en-GB" altLang="en-US" sz="1800" b="1" i="1" dirty="0" smtClean="0"/>
              <a:t>flood protection</a:t>
            </a:r>
            <a:r>
              <a:rPr lang="hr-HR" altLang="en-US" sz="1800" dirty="0" smtClean="0"/>
              <a:t> …</a:t>
            </a:r>
            <a:endParaRPr lang="hr-HR" altLang="en-US" sz="1800" dirty="0"/>
          </a:p>
          <a:p>
            <a:pPr eaLnBrk="1" hangingPunct="1">
              <a:spcBef>
                <a:spcPts val="1000"/>
              </a:spcBef>
              <a:defRPr/>
            </a:pPr>
            <a:r>
              <a:rPr lang="hr-HR" altLang="en-US" sz="2000" b="1" dirty="0" smtClean="0"/>
              <a:t>Implementing </a:t>
            </a:r>
            <a:r>
              <a:rPr lang="hr-HR" altLang="en-US" sz="2000" b="1" dirty="0" smtClean="0"/>
              <a:t>body: </a:t>
            </a:r>
            <a:r>
              <a:rPr lang="hr-HR" altLang="en-US" sz="2000" dirty="0" smtClean="0"/>
              <a:t>International </a:t>
            </a:r>
            <a:r>
              <a:rPr lang="hr-HR" altLang="en-US" sz="2000" dirty="0" smtClean="0"/>
              <a:t>Sava River Basin Commission </a:t>
            </a:r>
          </a:p>
          <a:p>
            <a:pPr lvl="1" eaLnBrk="1" hangingPunct="1">
              <a:spcBef>
                <a:spcPts val="1200"/>
              </a:spcBef>
              <a:defRPr/>
            </a:pPr>
            <a:endParaRPr lang="en-GB" altLang="en-US" sz="1800" dirty="0" smtClean="0"/>
          </a:p>
          <a:p>
            <a:pPr marL="457200" lvl="1" indent="0" eaLnBrk="1" hangingPunct="1">
              <a:spcBef>
                <a:spcPct val="150000"/>
              </a:spcBef>
              <a:buFontTx/>
              <a:buNone/>
              <a:defRPr/>
            </a:pPr>
            <a:endParaRPr lang="hr-HR" altLang="en-US" sz="2000" b="1" dirty="0" smtClean="0"/>
          </a:p>
        </p:txBody>
      </p:sp>
      <p:sp>
        <p:nvSpPr>
          <p:cNvPr id="7172" name="Slide Number Placeholder 4"/>
          <p:cNvSpPr>
            <a:spLocks noGrp="1"/>
          </p:cNvSpPr>
          <p:nvPr>
            <p:ph type="sldNum" sz="quarter" idx="11"/>
          </p:nvPr>
        </p:nvSpPr>
        <p:spPr>
          <a:noFill/>
          <a:ln>
            <a:miter lim="800000"/>
            <a:headEnd/>
            <a:tailEnd/>
          </a:ln>
        </p:spPr>
        <p:txBody>
          <a:bodyPr/>
          <a:lstStyle/>
          <a:p>
            <a:fld id="{BE805A7C-FEFD-4C00-86C5-7211EFA821D9}" type="slidenum">
              <a:rPr lang="en-US" altLang="en-US"/>
              <a:pPr/>
              <a:t>5</a:t>
            </a:fld>
            <a:endParaRPr lang="en-US" altLang="en-US"/>
          </a:p>
        </p:txBody>
      </p:sp>
      <p:sp>
        <p:nvSpPr>
          <p:cNvPr id="2" name="Footer Placeholder 1"/>
          <p:cNvSpPr>
            <a:spLocks noGrp="1"/>
          </p:cNvSpPr>
          <p:nvPr>
            <p:ph type="ftr" sz="quarter" idx="10"/>
          </p:nvPr>
        </p:nvSpPr>
        <p:spPr/>
        <p:txBody>
          <a:bodyPr/>
          <a:lstStyle/>
          <a:p>
            <a:pPr>
              <a:defRPr/>
            </a:pPr>
            <a:r>
              <a:rPr lang="en-US" altLang="sr-Latn-RS" dirty="0" smtClean="0"/>
              <a:t>2017 EFDRR </a:t>
            </a:r>
            <a:r>
              <a:rPr lang="en-US" altLang="sr-Latn-RS" dirty="0" smtClean="0"/>
              <a:t>Open </a:t>
            </a:r>
            <a:r>
              <a:rPr lang="en-US" altLang="sr-Latn-RS" dirty="0" smtClean="0"/>
              <a:t>Forum</a:t>
            </a:r>
            <a:endParaRPr lang="en-US" altLang="sr-Latn-R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txBox="1">
            <a:spLocks noGrp="1"/>
          </p:cNvSpPr>
          <p:nvPr/>
        </p:nvSpPr>
        <p:spPr bwMode="auto">
          <a:xfrm>
            <a:off x="8347075" y="6543675"/>
            <a:ext cx="6778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r" eaLnBrk="1" hangingPunct="1">
              <a:spcBef>
                <a:spcPct val="0"/>
              </a:spcBef>
              <a:buClrTx/>
              <a:buFontTx/>
              <a:buNone/>
            </a:pPr>
            <a:fld id="{5C0B53C3-38F7-4433-8C78-031CB8F1D3C4}" type="slidenum">
              <a:rPr lang="en-US" altLang="en-US" sz="1400">
                <a:latin typeface="Times New Roman" panose="02020603050405020304" pitchFamily="18" charset="0"/>
              </a:rPr>
              <a:pPr algn="r" eaLnBrk="1" hangingPunct="1">
                <a:spcBef>
                  <a:spcPct val="0"/>
                </a:spcBef>
                <a:buClrTx/>
                <a:buFontTx/>
                <a:buNone/>
              </a:pPr>
              <a:t>6</a:t>
            </a:fld>
            <a:endParaRPr lang="en-US" altLang="en-US" sz="1400">
              <a:latin typeface="Times New Roman" panose="02020603050405020304" pitchFamily="18" charset="0"/>
            </a:endParaRPr>
          </a:p>
        </p:txBody>
      </p:sp>
      <p:sp>
        <p:nvSpPr>
          <p:cNvPr id="13315" name="Rectangle 2"/>
          <p:cNvSpPr>
            <a:spLocks noGrp="1" noChangeArrowheads="1"/>
          </p:cNvSpPr>
          <p:nvPr>
            <p:ph type="title" idx="4294967295"/>
          </p:nvPr>
        </p:nvSpPr>
        <p:spPr>
          <a:xfrm>
            <a:off x="373063" y="381000"/>
            <a:ext cx="6983413" cy="908050"/>
          </a:xfrm>
        </p:spPr>
        <p:txBody>
          <a:bodyPr/>
          <a:lstStyle/>
          <a:p>
            <a:pPr eaLnBrk="1" hangingPunct="1"/>
            <a:r>
              <a:rPr lang="hr-HR" altLang="zh-CN" sz="3000" dirty="0" smtClean="0"/>
              <a:t>Cooperation and Public participation</a:t>
            </a:r>
            <a:endParaRPr lang="hr-HR" altLang="zh-CN" sz="3000" dirty="0"/>
          </a:p>
        </p:txBody>
      </p:sp>
      <p:sp>
        <p:nvSpPr>
          <p:cNvPr id="17412" name="Rectangle 3"/>
          <p:cNvSpPr>
            <a:spLocks noGrp="1" noChangeArrowheads="1"/>
          </p:cNvSpPr>
          <p:nvPr>
            <p:ph type="body" idx="4294967295"/>
          </p:nvPr>
        </p:nvSpPr>
        <p:spPr>
          <a:xfrm>
            <a:off x="228600" y="1219200"/>
            <a:ext cx="4419600" cy="2209800"/>
          </a:xfrm>
        </p:spPr>
        <p:txBody>
          <a:bodyPr/>
          <a:lstStyle/>
          <a:p>
            <a:pPr eaLnBrk="1" hangingPunct="1">
              <a:spcBef>
                <a:spcPct val="50000"/>
              </a:spcBef>
            </a:pPr>
            <a:r>
              <a:rPr lang="hr-HR" altLang="sr-Latn-RS" sz="1800" b="1" dirty="0" smtClean="0"/>
              <a:t>Stakeholders in the basin</a:t>
            </a:r>
          </a:p>
          <a:p>
            <a:pPr lvl="1" eaLnBrk="1" hangingPunct="1">
              <a:spcBef>
                <a:spcPct val="50000"/>
              </a:spcBef>
            </a:pPr>
            <a:r>
              <a:rPr lang="hr-HR" altLang="sr-Latn-RS" sz="1800" dirty="0" smtClean="0"/>
              <a:t>Governmental </a:t>
            </a:r>
            <a:r>
              <a:rPr lang="hr-HR" altLang="sr-Latn-RS" sz="1800" dirty="0"/>
              <a:t>sector</a:t>
            </a:r>
            <a:endParaRPr lang="en-US" altLang="sr-Latn-RS" sz="1800" dirty="0"/>
          </a:p>
          <a:p>
            <a:pPr lvl="1" eaLnBrk="1" hangingPunct="1">
              <a:spcBef>
                <a:spcPct val="50000"/>
              </a:spcBef>
            </a:pPr>
            <a:r>
              <a:rPr lang="hr-HR" altLang="sr-Latn-RS" sz="1800" dirty="0" smtClean="0"/>
              <a:t>Non-governmental </a:t>
            </a:r>
            <a:r>
              <a:rPr lang="hr-HR" altLang="sr-Latn-RS" sz="1800" dirty="0"/>
              <a:t>(civil) sector</a:t>
            </a:r>
          </a:p>
          <a:p>
            <a:pPr lvl="1" eaLnBrk="1" hangingPunct="1">
              <a:spcBef>
                <a:spcPct val="50000"/>
              </a:spcBef>
            </a:pPr>
            <a:r>
              <a:rPr lang="hr-HR" altLang="sr-Latn-RS" sz="1800" dirty="0"/>
              <a:t>Academic sector </a:t>
            </a:r>
            <a:r>
              <a:rPr lang="hr-HR" altLang="sr-Latn-RS" sz="1600" dirty="0"/>
              <a:t>(universities and institutes)</a:t>
            </a:r>
          </a:p>
          <a:p>
            <a:pPr lvl="1" eaLnBrk="1" hangingPunct="1">
              <a:spcBef>
                <a:spcPct val="50000"/>
              </a:spcBef>
            </a:pPr>
            <a:r>
              <a:rPr lang="hr-HR" altLang="sr-Latn-RS" sz="1800" dirty="0"/>
              <a:t>Business sector </a:t>
            </a:r>
            <a:r>
              <a:rPr lang="hr-HR" altLang="sr-Latn-RS" sz="1600" dirty="0"/>
              <a:t>(</a:t>
            </a:r>
            <a:r>
              <a:rPr lang="en-US" altLang="sr-Latn-RS" sz="1600" dirty="0"/>
              <a:t>e.g. </a:t>
            </a:r>
            <a:r>
              <a:rPr lang="hr-HR" altLang="sr-Latn-RS" sz="1600" dirty="0"/>
              <a:t>Coca-Cola)</a:t>
            </a:r>
            <a:endParaRPr lang="en-US" altLang="sr-Latn-RS" sz="1600" dirty="0"/>
          </a:p>
          <a:p>
            <a:pPr marL="0" indent="0" eaLnBrk="1" hangingPunct="1">
              <a:spcBef>
                <a:spcPct val="50000"/>
              </a:spcBef>
              <a:buFontTx/>
              <a:buNone/>
              <a:defRPr/>
            </a:pPr>
            <a:endParaRPr lang="sr-Latn-RS" altLang="sr-Latn-RS" sz="1800" dirty="0" smtClean="0"/>
          </a:p>
        </p:txBody>
      </p:sp>
      <p:sp>
        <p:nvSpPr>
          <p:cNvPr id="2" name="Footer Placeholder 1"/>
          <p:cNvSpPr>
            <a:spLocks noGrp="1"/>
          </p:cNvSpPr>
          <p:nvPr>
            <p:ph type="ftr" sz="quarter" idx="10"/>
          </p:nvPr>
        </p:nvSpPr>
        <p:spPr/>
        <p:txBody>
          <a:bodyPr/>
          <a:lstStyle/>
          <a:p>
            <a:pPr>
              <a:defRPr/>
            </a:pPr>
            <a:r>
              <a:rPr lang="en-US" altLang="sr-Latn-RS" smtClean="0"/>
              <a:t>2017 EFDRR Open Forum</a:t>
            </a:r>
            <a:endParaRPr lang="en-US" altLang="sr-Latn-RS"/>
          </a:p>
        </p:txBody>
      </p:sp>
      <p:sp>
        <p:nvSpPr>
          <p:cNvPr id="3" name="Slide Number Placeholder 2"/>
          <p:cNvSpPr>
            <a:spLocks noGrp="1"/>
          </p:cNvSpPr>
          <p:nvPr>
            <p:ph type="sldNum" sz="quarter" idx="11"/>
          </p:nvPr>
        </p:nvSpPr>
        <p:spPr/>
        <p:txBody>
          <a:bodyPr/>
          <a:lstStyle/>
          <a:p>
            <a:fld id="{F16E713D-EA9B-41F0-9DC2-3F96B99C10BD}" type="slidenum">
              <a:rPr lang="en-US" altLang="en-US" smtClean="0"/>
              <a:pPr/>
              <a:t>6</a:t>
            </a:fld>
            <a:endParaRPr lang="en-US" altLang="en-US"/>
          </a:p>
        </p:txBody>
      </p:sp>
      <p:sp>
        <p:nvSpPr>
          <p:cNvPr id="8" name="Rectangle 3"/>
          <p:cNvSpPr txBox="1">
            <a:spLocks noChangeArrowheads="1"/>
          </p:cNvSpPr>
          <p:nvPr/>
        </p:nvSpPr>
        <p:spPr>
          <a:xfrm>
            <a:off x="533400" y="3657600"/>
            <a:ext cx="4044950" cy="2743200"/>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spcBef>
                <a:spcPct val="80000"/>
              </a:spcBef>
            </a:pPr>
            <a:r>
              <a:rPr lang="hr-HR" altLang="sr-Latn-RS" sz="2000" b="1" kern="0" dirty="0" smtClean="0"/>
              <a:t>Sava Water Council</a:t>
            </a:r>
          </a:p>
          <a:p>
            <a:pPr lvl="1" eaLnBrk="1" hangingPunct="1">
              <a:spcBef>
                <a:spcPts val="1075"/>
              </a:spcBef>
            </a:pPr>
            <a:r>
              <a:rPr lang="en-US" altLang="sr-Latn-RS" sz="1800" kern="0" dirty="0" smtClean="0"/>
              <a:t>Advisory platform of ISRBC</a:t>
            </a:r>
            <a:r>
              <a:rPr lang="hr-HR" altLang="sr-Latn-RS" sz="1800" kern="0" dirty="0" smtClean="0"/>
              <a:t> </a:t>
            </a:r>
            <a:r>
              <a:rPr lang="en-US" altLang="sr-Latn-RS" sz="1600" kern="0" dirty="0" smtClean="0"/>
              <a:t>(NG</a:t>
            </a:r>
            <a:r>
              <a:rPr lang="hr-HR" altLang="sr-Latn-RS" sz="1600" kern="0" dirty="0" smtClean="0"/>
              <a:t>O</a:t>
            </a:r>
            <a:r>
              <a:rPr lang="en-US" altLang="sr-Latn-RS" sz="1600" kern="0" dirty="0" smtClean="0"/>
              <a:t>, academic, business sectors)</a:t>
            </a:r>
          </a:p>
          <a:p>
            <a:pPr lvl="1" eaLnBrk="1" hangingPunct="1">
              <a:spcBef>
                <a:spcPts val="1075"/>
              </a:spcBef>
            </a:pPr>
            <a:r>
              <a:rPr lang="en-US" altLang="sr-Latn-RS" sz="1800" kern="0" dirty="0" smtClean="0"/>
              <a:t>55 institutions / organizations</a:t>
            </a:r>
          </a:p>
        </p:txBody>
      </p:sp>
      <p:sp>
        <p:nvSpPr>
          <p:cNvPr id="9" name="Rectangle 3"/>
          <p:cNvSpPr txBox="1">
            <a:spLocks noChangeArrowheads="1"/>
          </p:cNvSpPr>
          <p:nvPr/>
        </p:nvSpPr>
        <p:spPr>
          <a:xfrm>
            <a:off x="4724400" y="1219200"/>
            <a:ext cx="4337483" cy="2260600"/>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a:defRPr/>
            </a:pPr>
            <a:r>
              <a:rPr lang="hr-HR" sz="1800" b="1" dirty="0"/>
              <a:t>Observers</a:t>
            </a:r>
          </a:p>
          <a:p>
            <a:pPr lvl="1" eaLnBrk="1" hangingPunct="1">
              <a:spcBef>
                <a:spcPct val="50000"/>
              </a:spcBef>
            </a:pPr>
            <a:r>
              <a:rPr lang="hr-HR" altLang="sr-Latn-RS" sz="1800" dirty="0"/>
              <a:t>International organizations </a:t>
            </a:r>
            <a:r>
              <a:rPr lang="hr-HR" altLang="sr-Latn-RS" sz="1600" dirty="0"/>
              <a:t>(ICPDR, DC)</a:t>
            </a:r>
          </a:p>
          <a:p>
            <a:pPr lvl="1" eaLnBrk="1" hangingPunct="1">
              <a:spcBef>
                <a:spcPct val="50000"/>
              </a:spcBef>
            </a:pPr>
            <a:r>
              <a:rPr lang="hr-HR" altLang="sr-Latn-RS" sz="1800" dirty="0"/>
              <a:t>NGOs </a:t>
            </a:r>
            <a:r>
              <a:rPr lang="hr-HR" altLang="sr-Latn-RS" sz="1600" dirty="0"/>
              <a:t>(WWF, Euronatur, etc.)</a:t>
            </a:r>
          </a:p>
          <a:p>
            <a:pPr lvl="1" eaLnBrk="1" hangingPunct="1">
              <a:spcBef>
                <a:spcPct val="50000"/>
              </a:spcBef>
            </a:pPr>
            <a:r>
              <a:rPr lang="hr-HR" altLang="sr-Latn-RS" sz="1800" dirty="0"/>
              <a:t>GWP CEE, REC</a:t>
            </a:r>
          </a:p>
          <a:p>
            <a:pPr lvl="1" eaLnBrk="1" hangingPunct="1">
              <a:spcBef>
                <a:spcPct val="50000"/>
              </a:spcBef>
            </a:pPr>
            <a:r>
              <a:rPr lang="hr-HR" altLang="sr-Latn-RS" sz="1800" dirty="0"/>
              <a:t>(FYR of) Macedonia</a:t>
            </a:r>
            <a:r>
              <a:rPr lang="en-US" altLang="sr-Latn-RS" sz="1800" dirty="0"/>
              <a:t>, Montenegro</a:t>
            </a:r>
            <a:endParaRPr lang="hr-HR" altLang="sr-Latn-RS" sz="1800" dirty="0"/>
          </a:p>
        </p:txBody>
      </p:sp>
      <p:pic>
        <p:nvPicPr>
          <p:cNvPr id="1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5110758"/>
            <a:ext cx="3048000" cy="137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a:xfrm>
            <a:off x="4953000" y="3646488"/>
            <a:ext cx="4337483" cy="2260600"/>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a:defRPr/>
            </a:pPr>
            <a:r>
              <a:rPr lang="hr-HR" sz="1800" b="1" dirty="0" smtClean="0"/>
              <a:t>Youth Parliament</a:t>
            </a:r>
            <a:endParaRPr lang="hr-HR" sz="1800" b="1" dirty="0"/>
          </a:p>
          <a:p>
            <a:pPr lvl="1" eaLnBrk="1" hangingPunct="1">
              <a:spcBef>
                <a:spcPct val="50000"/>
              </a:spcBef>
            </a:pPr>
            <a:r>
              <a:rPr lang="hr-HR" altLang="sr-Latn-RS" sz="1800" dirty="0" smtClean="0"/>
              <a:t>Schools from the region</a:t>
            </a:r>
            <a:endParaRPr lang="hr-HR" altLang="sr-Latn-RS" sz="1600" dirty="0"/>
          </a:p>
        </p:txBody>
      </p:sp>
      <p:pic>
        <p:nvPicPr>
          <p:cNvPr id="12" name="Picture 3"/>
          <p:cNvPicPr>
            <a:picLocks noChangeAspect="1"/>
          </p:cNvPicPr>
          <p:nvPr/>
        </p:nvPicPr>
        <p:blipFill>
          <a:blip r:embed="rId4"/>
          <a:srcRect/>
          <a:stretch>
            <a:fillRect/>
          </a:stretch>
        </p:blipFill>
        <p:spPr bwMode="auto">
          <a:xfrm>
            <a:off x="6807200" y="5402317"/>
            <a:ext cx="1920875" cy="127952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54600" y="4395842"/>
            <a:ext cx="1920875" cy="12795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0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txBox="1">
            <a:spLocks noGrp="1"/>
          </p:cNvSpPr>
          <p:nvPr/>
        </p:nvSpPr>
        <p:spPr bwMode="auto">
          <a:xfrm>
            <a:off x="8347075" y="6543675"/>
            <a:ext cx="6778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r" eaLnBrk="1" hangingPunct="1">
              <a:spcBef>
                <a:spcPct val="0"/>
              </a:spcBef>
              <a:buClrTx/>
              <a:buFontTx/>
              <a:buNone/>
            </a:pPr>
            <a:fld id="{5C0B53C3-38F7-4433-8C78-031CB8F1D3C4}" type="slidenum">
              <a:rPr lang="en-US" altLang="en-US" sz="1400">
                <a:latin typeface="Times New Roman" panose="02020603050405020304" pitchFamily="18" charset="0"/>
              </a:rPr>
              <a:pPr algn="r" eaLnBrk="1" hangingPunct="1">
                <a:spcBef>
                  <a:spcPct val="0"/>
                </a:spcBef>
                <a:buClrTx/>
                <a:buFontTx/>
                <a:buNone/>
              </a:pPr>
              <a:t>7</a:t>
            </a:fld>
            <a:endParaRPr lang="en-US" altLang="en-US" sz="1400">
              <a:latin typeface="Times New Roman" panose="02020603050405020304" pitchFamily="18" charset="0"/>
            </a:endParaRPr>
          </a:p>
        </p:txBody>
      </p:sp>
      <p:sp>
        <p:nvSpPr>
          <p:cNvPr id="13315" name="Rectangle 2"/>
          <p:cNvSpPr>
            <a:spLocks noGrp="1" noChangeArrowheads="1"/>
          </p:cNvSpPr>
          <p:nvPr>
            <p:ph type="title" idx="4294967295"/>
          </p:nvPr>
        </p:nvSpPr>
        <p:spPr>
          <a:xfrm>
            <a:off x="371475" y="381000"/>
            <a:ext cx="6983413" cy="908050"/>
          </a:xfrm>
        </p:spPr>
        <p:txBody>
          <a:bodyPr/>
          <a:lstStyle/>
          <a:p>
            <a:pPr eaLnBrk="1" hangingPunct="1"/>
            <a:r>
              <a:rPr lang="hr-HR" altLang="zh-CN" sz="3000" dirty="0"/>
              <a:t>Protocol on flood protection</a:t>
            </a:r>
          </a:p>
        </p:txBody>
      </p:sp>
      <p:sp>
        <p:nvSpPr>
          <p:cNvPr id="17412" name="Rectangle 3"/>
          <p:cNvSpPr>
            <a:spLocks noGrp="1" noChangeArrowheads="1"/>
          </p:cNvSpPr>
          <p:nvPr>
            <p:ph type="body" idx="4294967295"/>
          </p:nvPr>
        </p:nvSpPr>
        <p:spPr>
          <a:xfrm>
            <a:off x="228600" y="1219200"/>
            <a:ext cx="8796338" cy="5486400"/>
          </a:xfrm>
        </p:spPr>
        <p:txBody>
          <a:bodyPr/>
          <a:lstStyle/>
          <a:p>
            <a:pPr>
              <a:defRPr/>
            </a:pPr>
            <a:r>
              <a:rPr lang="en-GB" sz="1800" dirty="0" smtClean="0"/>
              <a:t>Protocol </a:t>
            </a:r>
            <a:r>
              <a:rPr lang="en-GB" sz="1800" b="1" dirty="0"/>
              <a:t>regulates the issues of sustainable flood protection </a:t>
            </a:r>
            <a:r>
              <a:rPr lang="en-GB" sz="1800" dirty="0"/>
              <a:t>in the </a:t>
            </a:r>
            <a:r>
              <a:rPr lang="en-GB" sz="1800" dirty="0" smtClean="0"/>
              <a:t>Sava</a:t>
            </a:r>
            <a:r>
              <a:rPr lang="hr-HR" sz="1800" dirty="0" smtClean="0"/>
              <a:t> </a:t>
            </a:r>
            <a:r>
              <a:rPr lang="en-GB" sz="1800" dirty="0" smtClean="0"/>
              <a:t>River </a:t>
            </a:r>
            <a:r>
              <a:rPr lang="en-GB" sz="1800" dirty="0"/>
              <a:t>Basin </a:t>
            </a:r>
            <a:r>
              <a:rPr lang="en-GB" sz="1800" dirty="0" smtClean="0"/>
              <a:t>with </a:t>
            </a:r>
            <a:r>
              <a:rPr lang="en-GB" sz="1800" b="1" dirty="0"/>
              <a:t>aim to prevent or limit flood hazard, to reduce flood risk and to </a:t>
            </a:r>
            <a:r>
              <a:rPr lang="en-GB" sz="1800" b="1" dirty="0" smtClean="0"/>
              <a:t>reduce</a:t>
            </a:r>
            <a:r>
              <a:rPr lang="hr-HR" sz="1800" b="1" dirty="0" smtClean="0"/>
              <a:t> </a:t>
            </a:r>
            <a:r>
              <a:rPr lang="en-GB" sz="1800" b="1" dirty="0" smtClean="0"/>
              <a:t>or </a:t>
            </a:r>
            <a:r>
              <a:rPr lang="en-GB" sz="1800" b="1" dirty="0"/>
              <a:t>mitigate detrimental consequences of floods</a:t>
            </a:r>
            <a:r>
              <a:rPr lang="en-GB" sz="1800" dirty="0" smtClean="0"/>
              <a:t>.</a:t>
            </a:r>
            <a:endParaRPr lang="hr-HR" sz="1800" dirty="0" smtClean="0"/>
          </a:p>
          <a:p>
            <a:pPr eaLnBrk="1" hangingPunct="1">
              <a:spcBef>
                <a:spcPct val="50000"/>
              </a:spcBef>
              <a:defRPr/>
            </a:pPr>
            <a:r>
              <a:rPr lang="sr-Latn-RS" altLang="sr-Latn-RS" sz="1800" b="1" dirty="0" smtClean="0"/>
              <a:t>Parties agreed  to cooperate in: </a:t>
            </a:r>
          </a:p>
          <a:p>
            <a:pPr lvl="1" eaLnBrk="1" hangingPunct="1">
              <a:spcBef>
                <a:spcPts val="600"/>
              </a:spcBef>
              <a:defRPr/>
            </a:pPr>
            <a:r>
              <a:rPr lang="sr-Latn-RS" altLang="sr-Latn-RS" sz="1600" dirty="0"/>
              <a:t>Development of the </a:t>
            </a:r>
            <a:r>
              <a:rPr lang="sr-Latn-RS" altLang="sr-Latn-RS" sz="1600" b="1" dirty="0"/>
              <a:t>Sava Flood Risk Management Plan</a:t>
            </a:r>
          </a:p>
          <a:p>
            <a:pPr lvl="1" eaLnBrk="1" hangingPunct="1">
              <a:spcBef>
                <a:spcPts val="600"/>
              </a:spcBef>
              <a:defRPr/>
            </a:pPr>
            <a:r>
              <a:rPr lang="sr-Latn-RS" altLang="sr-Latn-RS" sz="1600" dirty="0"/>
              <a:t>Development of the Sava </a:t>
            </a:r>
            <a:r>
              <a:rPr lang="sr-Latn-RS" altLang="sr-Latn-RS" sz="1600" b="1" dirty="0"/>
              <a:t>Flood Forecasting, Warning and Alarm </a:t>
            </a:r>
            <a:r>
              <a:rPr lang="sr-Latn-RS" altLang="sr-Latn-RS" sz="1600" b="1" dirty="0" smtClean="0"/>
              <a:t>System </a:t>
            </a:r>
            <a:endParaRPr lang="sr-Latn-RS" altLang="sr-Latn-RS" sz="1600" b="1" dirty="0"/>
          </a:p>
          <a:p>
            <a:pPr lvl="1" eaLnBrk="1" hangingPunct="1">
              <a:spcBef>
                <a:spcPts val="600"/>
              </a:spcBef>
              <a:defRPr/>
            </a:pPr>
            <a:r>
              <a:rPr lang="sr-Latn-RS" altLang="sr-Latn-RS" sz="1600" b="1" dirty="0"/>
              <a:t>Exchange of information</a:t>
            </a:r>
          </a:p>
          <a:p>
            <a:pPr lvl="1" eaLnBrk="1" hangingPunct="1">
              <a:spcBef>
                <a:spcPts val="600"/>
              </a:spcBef>
              <a:defRPr/>
            </a:pPr>
            <a:r>
              <a:rPr lang="en-GB" sz="1600" b="1" dirty="0"/>
              <a:t>Flood defence emergency situations </a:t>
            </a:r>
            <a:r>
              <a:rPr lang="en-GB" sz="1600" dirty="0"/>
              <a:t>and mutual</a:t>
            </a:r>
            <a:r>
              <a:rPr lang="hr-HR" sz="1600" dirty="0"/>
              <a:t> </a:t>
            </a:r>
            <a:r>
              <a:rPr lang="en-GB" sz="1600" dirty="0"/>
              <a:t>assistance</a:t>
            </a:r>
            <a:endParaRPr lang="hr-HR" sz="1600" dirty="0"/>
          </a:p>
          <a:p>
            <a:pPr lvl="1" eaLnBrk="1" hangingPunct="1">
              <a:spcBef>
                <a:spcPts val="600"/>
              </a:spcBef>
              <a:defRPr/>
            </a:pPr>
            <a:r>
              <a:rPr lang="sr-Latn-RS" altLang="sr-Latn-RS" sz="1600" dirty="0"/>
              <a:t>Other commonly agreed actions</a:t>
            </a:r>
          </a:p>
          <a:p>
            <a:pPr eaLnBrk="1" hangingPunct="1">
              <a:spcBef>
                <a:spcPct val="50000"/>
              </a:spcBef>
              <a:defRPr/>
            </a:pPr>
            <a:r>
              <a:rPr lang="en-GB" altLang="sr-Latn-RS" sz="1800" b="1" dirty="0" smtClean="0"/>
              <a:t>Status : </a:t>
            </a:r>
            <a:r>
              <a:rPr lang="en-GB" altLang="sr-Latn-RS" sz="1800" dirty="0" smtClean="0"/>
              <a:t>Signed </a:t>
            </a:r>
            <a:r>
              <a:rPr lang="hr-HR" altLang="sr-Latn-RS" sz="1800" dirty="0" smtClean="0"/>
              <a:t>in 2010</a:t>
            </a:r>
            <a:r>
              <a:rPr lang="en-GB" altLang="sr-Latn-RS" sz="1800" dirty="0" smtClean="0"/>
              <a:t>; </a:t>
            </a:r>
            <a:r>
              <a:rPr lang="hr-HR" altLang="sr-Latn-RS" sz="1800" dirty="0" smtClean="0"/>
              <a:t>in force since Nov 2015.</a:t>
            </a:r>
          </a:p>
          <a:p>
            <a:pPr marL="0" indent="0" eaLnBrk="1" hangingPunct="1">
              <a:spcBef>
                <a:spcPct val="50000"/>
              </a:spcBef>
              <a:buFontTx/>
              <a:buNone/>
              <a:defRPr/>
            </a:pPr>
            <a:endParaRPr lang="sr-Latn-RS" altLang="sr-Latn-RS" sz="1800" dirty="0" smtClean="0"/>
          </a:p>
        </p:txBody>
      </p:sp>
      <p:pic>
        <p:nvPicPr>
          <p:cNvPr id="5" name="Picture 1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520407"/>
            <a:ext cx="4900612" cy="223361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US" altLang="sr-Latn-RS" smtClean="0"/>
              <a:t>2017 EFDRR Open Forum</a:t>
            </a:r>
            <a:endParaRPr lang="en-US" altLang="sr-Latn-RS"/>
          </a:p>
        </p:txBody>
      </p:sp>
      <p:sp>
        <p:nvSpPr>
          <p:cNvPr id="3" name="Slide Number Placeholder 2"/>
          <p:cNvSpPr>
            <a:spLocks noGrp="1"/>
          </p:cNvSpPr>
          <p:nvPr>
            <p:ph type="sldNum" sz="quarter" idx="11"/>
          </p:nvPr>
        </p:nvSpPr>
        <p:spPr/>
        <p:txBody>
          <a:bodyPr/>
          <a:lstStyle/>
          <a:p>
            <a:fld id="{F16E713D-EA9B-41F0-9DC2-3F96B99C10BD}" type="slidenum">
              <a:rPr lang="en-US" altLang="en-US" smtClean="0"/>
              <a:pPr/>
              <a:t>7</a:t>
            </a:fld>
            <a:endParaRPr lang="en-US" altLang="en-US"/>
          </a:p>
        </p:txBody>
      </p:sp>
    </p:spTree>
    <p:extLst>
      <p:ext uri="{BB962C8B-B14F-4D97-AF65-F5344CB8AC3E}">
        <p14:creationId xmlns:p14="http://schemas.microsoft.com/office/powerpoint/2010/main" val="2744974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4"/>
          <p:cNvSpPr>
            <a:spLocks noGrp="1"/>
          </p:cNvSpPr>
          <p:nvPr>
            <p:ph type="sldNum" sz="quarter" idx="11"/>
          </p:nvPr>
        </p:nvSpPr>
        <p:spPr>
          <a:noFill/>
          <a:ln>
            <a:miter lim="800000"/>
            <a:headEnd/>
            <a:tailEnd/>
          </a:ln>
        </p:spPr>
        <p:txBody>
          <a:bodyPr/>
          <a:lstStyle/>
          <a:p>
            <a:fld id="{AF40AF96-8736-4741-BD39-8B37899D1C05}" type="slidenum">
              <a:rPr lang="en-US">
                <a:solidFill>
                  <a:srgbClr val="000066"/>
                </a:solidFill>
              </a:rPr>
              <a:pPr/>
              <a:t>8</a:t>
            </a:fld>
            <a:endParaRPr lang="en-US">
              <a:solidFill>
                <a:srgbClr val="000066"/>
              </a:solidFill>
            </a:endParaRPr>
          </a:p>
        </p:txBody>
      </p:sp>
      <p:sp>
        <p:nvSpPr>
          <p:cNvPr id="160771" name="Rectangle 2"/>
          <p:cNvSpPr>
            <a:spLocks noGrp="1" noChangeArrowheads="1"/>
          </p:cNvSpPr>
          <p:nvPr>
            <p:ph type="title"/>
          </p:nvPr>
        </p:nvSpPr>
        <p:spPr>
          <a:xfrm>
            <a:off x="371475" y="103981"/>
            <a:ext cx="6983412" cy="908050"/>
          </a:xfrm>
        </p:spPr>
        <p:txBody>
          <a:bodyPr/>
          <a:lstStyle/>
          <a:p>
            <a:pPr eaLnBrk="1" hangingPunct="1"/>
            <a:r>
              <a:rPr lang="hr-HR" sz="3000" dirty="0"/>
              <a:t>Flood Risk Management Plan</a:t>
            </a:r>
            <a:endParaRPr lang="en-US" sz="3000" dirty="0"/>
          </a:p>
        </p:txBody>
      </p:sp>
      <p:sp>
        <p:nvSpPr>
          <p:cNvPr id="8" name="Rectangle 4"/>
          <p:cNvSpPr txBox="1">
            <a:spLocks noChangeArrowheads="1"/>
          </p:cNvSpPr>
          <p:nvPr/>
        </p:nvSpPr>
        <p:spPr bwMode="auto">
          <a:xfrm>
            <a:off x="371475" y="1701800"/>
            <a:ext cx="4810125"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spcBef>
                <a:spcPct val="80000"/>
              </a:spcBef>
              <a:buClr>
                <a:srgbClr val="009900"/>
              </a:buClr>
              <a:defRPr/>
            </a:pPr>
            <a:r>
              <a:rPr lang="sr-Latn-RS" altLang="sr-Latn-RS" sz="2000" b="1" kern="0" dirty="0" smtClean="0">
                <a:solidFill>
                  <a:srgbClr val="000066"/>
                </a:solidFill>
              </a:rPr>
              <a:t>Initial steps</a:t>
            </a:r>
            <a:endParaRPr lang="sr-Latn-RS" altLang="sr-Latn-RS" sz="2000" kern="0" dirty="0" smtClean="0">
              <a:solidFill>
                <a:srgbClr val="000066"/>
              </a:solidFill>
            </a:endParaRPr>
          </a:p>
          <a:p>
            <a:pPr lvl="1" eaLnBrk="1" hangingPunct="1">
              <a:spcBef>
                <a:spcPct val="50000"/>
              </a:spcBef>
              <a:buClr>
                <a:srgbClr val="990099"/>
              </a:buClr>
              <a:defRPr/>
            </a:pPr>
            <a:r>
              <a:rPr lang="sr-Latn-RS" altLang="sr-Latn-RS" sz="1800" b="1" kern="0" dirty="0" smtClean="0">
                <a:solidFill>
                  <a:srgbClr val="000066"/>
                </a:solidFill>
              </a:rPr>
              <a:t>Draft Program</a:t>
            </a:r>
            <a:endParaRPr lang="sr-Latn-RS" altLang="sr-Latn-RS" sz="1800" kern="0" dirty="0" smtClean="0">
              <a:solidFill>
                <a:srgbClr val="000066"/>
              </a:solidFill>
            </a:endParaRPr>
          </a:p>
          <a:p>
            <a:pPr lvl="1" eaLnBrk="1" hangingPunct="1">
              <a:spcBef>
                <a:spcPct val="50000"/>
              </a:spcBef>
              <a:buClr>
                <a:srgbClr val="990099"/>
              </a:buClr>
              <a:defRPr/>
            </a:pPr>
            <a:r>
              <a:rPr lang="sr-Latn-RS" altLang="sr-Latn-RS" sz="1800" kern="0" dirty="0" smtClean="0">
                <a:solidFill>
                  <a:srgbClr val="000066"/>
                </a:solidFill>
              </a:rPr>
              <a:t>Initial </a:t>
            </a:r>
            <a:r>
              <a:rPr lang="sr-Latn-RS" altLang="sr-Latn-RS" sz="1800" b="1" kern="0" dirty="0" smtClean="0">
                <a:solidFill>
                  <a:srgbClr val="000066"/>
                </a:solidFill>
              </a:rPr>
              <a:t>flood vulnerab. assesment</a:t>
            </a:r>
            <a:endParaRPr lang="sr-Latn-RS" altLang="sr-Latn-RS" sz="1800" kern="0" dirty="0" smtClean="0">
              <a:solidFill>
                <a:srgbClr val="000066"/>
              </a:solidFill>
            </a:endParaRPr>
          </a:p>
          <a:p>
            <a:pPr lvl="1" eaLnBrk="1" hangingPunct="1">
              <a:spcBef>
                <a:spcPct val="50000"/>
              </a:spcBef>
              <a:buClr>
                <a:srgbClr val="990099"/>
              </a:buClr>
              <a:defRPr/>
            </a:pPr>
            <a:r>
              <a:rPr lang="sr-Latn-RS" altLang="sr-Latn-RS" sz="1800" kern="0" dirty="0" smtClean="0">
                <a:solidFill>
                  <a:srgbClr val="000066"/>
                </a:solidFill>
              </a:rPr>
              <a:t>Joint</a:t>
            </a:r>
            <a:r>
              <a:rPr lang="sr-Latn-RS" altLang="sr-Latn-RS" sz="1800" b="1" kern="0" dirty="0" smtClean="0">
                <a:solidFill>
                  <a:srgbClr val="000066"/>
                </a:solidFill>
              </a:rPr>
              <a:t> PFRA Report </a:t>
            </a:r>
            <a:r>
              <a:rPr lang="sr-Latn-RS" altLang="sr-Latn-RS" sz="1600" kern="0" dirty="0" smtClean="0">
                <a:solidFill>
                  <a:srgbClr val="000066"/>
                </a:solidFill>
              </a:rPr>
              <a:t>(incl. May ‘14 flood)</a:t>
            </a:r>
            <a:endParaRPr lang="sr-Latn-RS" altLang="sr-Latn-RS" sz="1800" kern="0" dirty="0" smtClean="0">
              <a:solidFill>
                <a:srgbClr val="000066"/>
              </a:solidFill>
            </a:endParaRPr>
          </a:p>
          <a:p>
            <a:pPr eaLnBrk="1" hangingPunct="1">
              <a:spcBef>
                <a:spcPct val="80000"/>
              </a:spcBef>
              <a:buClr>
                <a:srgbClr val="009900"/>
              </a:buClr>
              <a:defRPr/>
            </a:pPr>
            <a:r>
              <a:rPr lang="sr-Latn-RS" altLang="sr-Latn-RS" sz="2000" b="1" kern="0" dirty="0" smtClean="0">
                <a:solidFill>
                  <a:srgbClr val="000066"/>
                </a:solidFill>
              </a:rPr>
              <a:t>Plan</a:t>
            </a:r>
            <a:r>
              <a:rPr lang="sr-Latn-RS" altLang="sr-Latn-RS" sz="2000" kern="0" dirty="0" smtClean="0">
                <a:solidFill>
                  <a:srgbClr val="000066"/>
                </a:solidFill>
              </a:rPr>
              <a:t>, incl. Summary of Measures </a:t>
            </a:r>
            <a:r>
              <a:rPr lang="sr-Latn-RS" altLang="sr-Latn-RS" sz="1800" kern="0" dirty="0" smtClean="0">
                <a:solidFill>
                  <a:srgbClr val="000066"/>
                </a:solidFill>
              </a:rPr>
              <a:t>(201</a:t>
            </a:r>
            <a:r>
              <a:rPr lang="en-US" altLang="sr-Latn-RS" sz="1800" kern="0" dirty="0" smtClean="0">
                <a:solidFill>
                  <a:srgbClr val="000066"/>
                </a:solidFill>
              </a:rPr>
              <a:t>7</a:t>
            </a:r>
            <a:r>
              <a:rPr lang="sr-Latn-RS" altLang="sr-Latn-RS" sz="1800" kern="0" dirty="0" smtClean="0">
                <a:solidFill>
                  <a:srgbClr val="000066"/>
                </a:solidFill>
              </a:rPr>
              <a:t>-2018)</a:t>
            </a:r>
          </a:p>
        </p:txBody>
      </p:sp>
      <p:pic>
        <p:nvPicPr>
          <p:cNvPr id="160773" name="Picture 15"/>
          <p:cNvPicPr>
            <a:picLocks noChangeAspect="1"/>
          </p:cNvPicPr>
          <p:nvPr/>
        </p:nvPicPr>
        <p:blipFill>
          <a:blip r:embed="rId3" cstate="print"/>
          <a:srcRect/>
          <a:stretch>
            <a:fillRect/>
          </a:stretch>
        </p:blipFill>
        <p:spPr bwMode="auto">
          <a:xfrm>
            <a:off x="5638800" y="1954213"/>
            <a:ext cx="3270250" cy="2312987"/>
          </a:xfrm>
          <a:prstGeom prst="rect">
            <a:avLst/>
          </a:prstGeom>
          <a:noFill/>
          <a:ln w="9525">
            <a:solidFill>
              <a:srgbClr val="C0C0C0"/>
            </a:solidFill>
            <a:miter lim="800000"/>
            <a:headEnd/>
            <a:tailEnd/>
          </a:ln>
        </p:spPr>
      </p:pic>
      <p:grpSp>
        <p:nvGrpSpPr>
          <p:cNvPr id="2" name="Group 24"/>
          <p:cNvGrpSpPr>
            <a:grpSpLocks/>
          </p:cNvGrpSpPr>
          <p:nvPr/>
        </p:nvGrpSpPr>
        <p:grpSpPr bwMode="auto">
          <a:xfrm>
            <a:off x="1524000" y="4660900"/>
            <a:ext cx="2743200" cy="1827213"/>
            <a:chOff x="296" y="2928"/>
            <a:chExt cx="1728" cy="1151"/>
          </a:xfrm>
        </p:grpSpPr>
        <p:pic>
          <p:nvPicPr>
            <p:cNvPr id="11" name="Picture 10" descr="karta5_2"/>
            <p:cNvPicPr>
              <a:picLocks noChangeAspect="1"/>
            </p:cNvPicPr>
            <p:nvPr/>
          </p:nvPicPr>
          <p:blipFill rotWithShape="1">
            <a:blip r:embed="rId4" cstate="print"/>
            <a:srcRect l="20111" t="13746" r="3032" b="12433"/>
            <a:stretch/>
          </p:blipFill>
          <p:spPr bwMode="auto">
            <a:xfrm>
              <a:off x="296" y="2950"/>
              <a:ext cx="1728" cy="1091"/>
            </a:xfrm>
            <a:prstGeom prst="rect">
              <a:avLst/>
            </a:prstGeom>
            <a:noFill/>
            <a:ln w="15875">
              <a:solidFill>
                <a:schemeClr val="bg1">
                  <a:lumMod val="75000"/>
                </a:schemeClr>
              </a:solidFill>
            </a:ln>
          </p:spPr>
        </p:pic>
        <p:sp>
          <p:nvSpPr>
            <p:cNvPr id="160784" name="TextBox 20"/>
            <p:cNvSpPr txBox="1">
              <a:spLocks noChangeArrowheads="1"/>
            </p:cNvSpPr>
            <p:nvPr/>
          </p:nvSpPr>
          <p:spPr bwMode="auto">
            <a:xfrm>
              <a:off x="710" y="2928"/>
              <a:ext cx="826" cy="192"/>
            </a:xfrm>
            <a:prstGeom prst="rect">
              <a:avLst/>
            </a:prstGeom>
            <a:noFill/>
            <a:ln w="9525">
              <a:noFill/>
              <a:miter lim="800000"/>
              <a:headEnd/>
              <a:tailEnd/>
            </a:ln>
          </p:spPr>
          <p:txBody>
            <a:bodyPr>
              <a:spAutoFit/>
            </a:bodyPr>
            <a:lstStyle/>
            <a:p>
              <a:pPr eaLnBrk="1" hangingPunct="1"/>
              <a:r>
                <a:rPr lang="hr-HR" sz="1400" b="1">
                  <a:solidFill>
                    <a:srgbClr val="FFFFFF"/>
                  </a:solidFill>
                  <a:latin typeface="Tahoma" pitchFamily="34" charset="0"/>
                  <a:cs typeface="Tahoma" pitchFamily="34" charset="0"/>
                </a:rPr>
                <a:t>Zagreb </a:t>
              </a:r>
            </a:p>
          </p:txBody>
        </p:sp>
        <p:sp>
          <p:nvSpPr>
            <p:cNvPr id="160785" name="Rectangle 24"/>
            <p:cNvSpPr>
              <a:spLocks noChangeArrowheads="1"/>
            </p:cNvSpPr>
            <p:nvPr/>
          </p:nvSpPr>
          <p:spPr bwMode="auto">
            <a:xfrm>
              <a:off x="1392" y="3887"/>
              <a:ext cx="413" cy="192"/>
            </a:xfrm>
            <a:prstGeom prst="rect">
              <a:avLst/>
            </a:prstGeom>
            <a:noFill/>
            <a:ln w="9525">
              <a:noFill/>
              <a:miter lim="800000"/>
              <a:headEnd/>
              <a:tailEnd/>
            </a:ln>
          </p:spPr>
          <p:txBody>
            <a:bodyPr wrap="none">
              <a:spAutoFit/>
            </a:bodyPr>
            <a:lstStyle/>
            <a:p>
              <a:pPr eaLnBrk="1" hangingPunct="1"/>
              <a:r>
                <a:rPr lang="hr-HR" sz="1400" b="1">
                  <a:solidFill>
                    <a:srgbClr val="FFFFFF"/>
                  </a:solidFill>
                  <a:latin typeface="Tahoma" pitchFamily="34" charset="0"/>
                  <a:cs typeface="Tahoma" pitchFamily="34" charset="0"/>
                </a:rPr>
                <a:t>Sisak</a:t>
              </a:r>
            </a:p>
          </p:txBody>
        </p:sp>
      </p:grpSp>
      <p:grpSp>
        <p:nvGrpSpPr>
          <p:cNvPr id="3" name="Group 28"/>
          <p:cNvGrpSpPr>
            <a:grpSpLocks/>
          </p:cNvGrpSpPr>
          <p:nvPr/>
        </p:nvGrpSpPr>
        <p:grpSpPr bwMode="auto">
          <a:xfrm>
            <a:off x="4448175" y="4699000"/>
            <a:ext cx="1965325" cy="1733550"/>
            <a:chOff x="2802" y="2960"/>
            <a:chExt cx="1238" cy="1092"/>
          </a:xfrm>
        </p:grpSpPr>
        <p:pic>
          <p:nvPicPr>
            <p:cNvPr id="15" name="Picture 14" descr="karta5_3"/>
            <p:cNvPicPr>
              <a:picLocks noChangeAspect="1"/>
            </p:cNvPicPr>
            <p:nvPr/>
          </p:nvPicPr>
          <p:blipFill rotWithShape="1">
            <a:blip r:embed="rId5" cstate="print"/>
            <a:srcRect l="25797" t="5655" r="8929" b="3652"/>
            <a:stretch/>
          </p:blipFill>
          <p:spPr bwMode="auto">
            <a:xfrm>
              <a:off x="2802" y="2960"/>
              <a:ext cx="1195" cy="1092"/>
            </a:xfrm>
            <a:prstGeom prst="rect">
              <a:avLst/>
            </a:prstGeom>
            <a:noFill/>
            <a:ln w="15875">
              <a:solidFill>
                <a:schemeClr val="bg1">
                  <a:lumMod val="75000"/>
                </a:schemeClr>
              </a:solidFill>
            </a:ln>
          </p:spPr>
        </p:pic>
        <p:sp>
          <p:nvSpPr>
            <p:cNvPr id="160781" name="TextBox 21"/>
            <p:cNvSpPr txBox="1">
              <a:spLocks noChangeArrowheads="1"/>
            </p:cNvSpPr>
            <p:nvPr/>
          </p:nvSpPr>
          <p:spPr bwMode="auto">
            <a:xfrm>
              <a:off x="2966" y="3648"/>
              <a:ext cx="1074" cy="192"/>
            </a:xfrm>
            <a:prstGeom prst="rect">
              <a:avLst/>
            </a:prstGeom>
            <a:noFill/>
            <a:ln w="9525">
              <a:noFill/>
              <a:miter lim="800000"/>
              <a:headEnd/>
              <a:tailEnd/>
            </a:ln>
          </p:spPr>
          <p:txBody>
            <a:bodyPr>
              <a:spAutoFit/>
            </a:bodyPr>
            <a:lstStyle/>
            <a:p>
              <a:pPr algn="r" eaLnBrk="1" hangingPunct="1"/>
              <a:r>
                <a:rPr lang="hr-HR" sz="1400" b="1">
                  <a:solidFill>
                    <a:srgbClr val="FFFFFF"/>
                  </a:solidFill>
                  <a:latin typeface="Tahoma" pitchFamily="34" charset="0"/>
                  <a:cs typeface="Tahoma" pitchFamily="34" charset="0"/>
                </a:rPr>
                <a:t>(Bosanski) Brod</a:t>
              </a:r>
            </a:p>
          </p:txBody>
        </p:sp>
        <p:sp>
          <p:nvSpPr>
            <p:cNvPr id="160782" name="Rectangle 23"/>
            <p:cNvSpPr>
              <a:spLocks noChangeArrowheads="1"/>
            </p:cNvSpPr>
            <p:nvPr/>
          </p:nvSpPr>
          <p:spPr bwMode="auto">
            <a:xfrm>
              <a:off x="2820" y="3128"/>
              <a:ext cx="951" cy="192"/>
            </a:xfrm>
            <a:prstGeom prst="rect">
              <a:avLst/>
            </a:prstGeom>
            <a:noFill/>
            <a:ln w="9525">
              <a:noFill/>
              <a:miter lim="800000"/>
              <a:headEnd/>
              <a:tailEnd/>
            </a:ln>
          </p:spPr>
          <p:txBody>
            <a:bodyPr wrap="none">
              <a:spAutoFit/>
            </a:bodyPr>
            <a:lstStyle/>
            <a:p>
              <a:pPr algn="r" eaLnBrk="1" hangingPunct="1"/>
              <a:r>
                <a:rPr lang="hr-HR" sz="1400" b="1">
                  <a:solidFill>
                    <a:srgbClr val="FFFFFF"/>
                  </a:solidFill>
                  <a:latin typeface="Tahoma" pitchFamily="34" charset="0"/>
                  <a:cs typeface="Tahoma" pitchFamily="34" charset="0"/>
                </a:rPr>
                <a:t>Slavonski Brod</a:t>
              </a:r>
            </a:p>
          </p:txBody>
        </p:sp>
      </p:grpSp>
      <p:grpSp>
        <p:nvGrpSpPr>
          <p:cNvPr id="4" name="Group 26"/>
          <p:cNvGrpSpPr>
            <a:grpSpLocks/>
          </p:cNvGrpSpPr>
          <p:nvPr/>
        </p:nvGrpSpPr>
        <p:grpSpPr bwMode="auto">
          <a:xfrm>
            <a:off x="6524625" y="4635500"/>
            <a:ext cx="2438400" cy="1797050"/>
            <a:chOff x="4070" y="2912"/>
            <a:chExt cx="1536" cy="1132"/>
          </a:xfrm>
        </p:grpSpPr>
        <p:pic>
          <p:nvPicPr>
            <p:cNvPr id="19" name="Picture 18" descr="karta5_4"/>
            <p:cNvPicPr>
              <a:picLocks noChangeAspect="1"/>
            </p:cNvPicPr>
            <p:nvPr/>
          </p:nvPicPr>
          <p:blipFill rotWithShape="1">
            <a:blip r:embed="rId6" cstate="print"/>
            <a:srcRect l="20296" t="8430" r="2866" b="6658"/>
            <a:stretch/>
          </p:blipFill>
          <p:spPr bwMode="auto">
            <a:xfrm>
              <a:off x="4070" y="2952"/>
              <a:ext cx="1502" cy="1092"/>
            </a:xfrm>
            <a:prstGeom prst="rect">
              <a:avLst/>
            </a:prstGeom>
            <a:noFill/>
            <a:ln w="15875">
              <a:solidFill>
                <a:schemeClr val="bg1">
                  <a:lumMod val="75000"/>
                </a:schemeClr>
              </a:solidFill>
            </a:ln>
          </p:spPr>
        </p:pic>
        <p:sp>
          <p:nvSpPr>
            <p:cNvPr id="160779" name="TextBox 22"/>
            <p:cNvSpPr txBox="1">
              <a:spLocks noChangeArrowheads="1"/>
            </p:cNvSpPr>
            <p:nvPr/>
          </p:nvSpPr>
          <p:spPr bwMode="auto">
            <a:xfrm>
              <a:off x="4895" y="2912"/>
              <a:ext cx="711" cy="326"/>
            </a:xfrm>
            <a:prstGeom prst="rect">
              <a:avLst/>
            </a:prstGeom>
            <a:noFill/>
            <a:ln w="9525">
              <a:noFill/>
              <a:miter lim="800000"/>
              <a:headEnd/>
              <a:tailEnd/>
            </a:ln>
          </p:spPr>
          <p:txBody>
            <a:bodyPr>
              <a:spAutoFit/>
            </a:bodyPr>
            <a:lstStyle/>
            <a:p>
              <a:pPr algn="r" eaLnBrk="1" hangingPunct="1"/>
              <a:r>
                <a:rPr lang="hr-HR" sz="1400" b="1">
                  <a:solidFill>
                    <a:srgbClr val="FFFFFF"/>
                  </a:solidFill>
                  <a:latin typeface="Tahoma" pitchFamily="34" charset="0"/>
                  <a:cs typeface="Tahoma" pitchFamily="34" charset="0"/>
                </a:rPr>
                <a:t>Sremska Mitrovica</a:t>
              </a:r>
            </a:p>
          </p:txBody>
        </p:sp>
      </p:grpSp>
      <p:sp>
        <p:nvSpPr>
          <p:cNvPr id="160777" name="Footer Placeholder 3"/>
          <p:cNvSpPr>
            <a:spLocks noGrp="1"/>
          </p:cNvSpPr>
          <p:nvPr>
            <p:ph type="ftr" sz="quarter" idx="10"/>
          </p:nvPr>
        </p:nvSpPr>
        <p:spPr>
          <a:noFill/>
          <a:ln>
            <a:miter lim="800000"/>
            <a:headEnd/>
            <a:tailEnd/>
          </a:ln>
        </p:spPr>
        <p:txBody>
          <a:bodyPr/>
          <a:lstStyle/>
          <a:p>
            <a:r>
              <a:rPr lang="en-US" smtClean="0">
                <a:solidFill>
                  <a:srgbClr val="000066"/>
                </a:solidFill>
              </a:rPr>
              <a:t>2017 EFDRR Open Forum</a:t>
            </a:r>
          </a:p>
        </p:txBody>
      </p:sp>
    </p:spTree>
    <p:extLst>
      <p:ext uri="{BB962C8B-B14F-4D97-AF65-F5344CB8AC3E}">
        <p14:creationId xmlns:p14="http://schemas.microsoft.com/office/powerpoint/2010/main" val="293729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4"/>
          <p:cNvSpPr>
            <a:spLocks noGrp="1"/>
          </p:cNvSpPr>
          <p:nvPr>
            <p:ph type="sldNum" sz="quarter" idx="11"/>
          </p:nvPr>
        </p:nvSpPr>
        <p:spPr>
          <a:noFill/>
          <a:ln>
            <a:miter lim="800000"/>
            <a:headEnd/>
            <a:tailEnd/>
          </a:ln>
        </p:spPr>
        <p:txBody>
          <a:bodyPr/>
          <a:lstStyle/>
          <a:p>
            <a:fld id="{D98B3FC1-054A-49D6-8CA8-7490E9DCDF14}" type="slidenum">
              <a:rPr lang="en-US">
                <a:solidFill>
                  <a:srgbClr val="000066"/>
                </a:solidFill>
              </a:rPr>
              <a:pPr/>
              <a:t>9</a:t>
            </a:fld>
            <a:endParaRPr lang="en-US">
              <a:solidFill>
                <a:srgbClr val="000066"/>
              </a:solidFill>
            </a:endParaRPr>
          </a:p>
        </p:txBody>
      </p:sp>
      <p:sp>
        <p:nvSpPr>
          <p:cNvPr id="162819" name="Rectangle 2"/>
          <p:cNvSpPr>
            <a:spLocks noGrp="1" noChangeArrowheads="1"/>
          </p:cNvSpPr>
          <p:nvPr>
            <p:ph type="title"/>
          </p:nvPr>
        </p:nvSpPr>
        <p:spPr>
          <a:xfrm>
            <a:off x="371475" y="161131"/>
            <a:ext cx="6983412" cy="908050"/>
          </a:xfrm>
        </p:spPr>
        <p:txBody>
          <a:bodyPr/>
          <a:lstStyle/>
          <a:p>
            <a:pPr eaLnBrk="1" hangingPunct="1"/>
            <a:r>
              <a:rPr lang="hr-HR" sz="3000" dirty="0"/>
              <a:t>Data and information exchange</a:t>
            </a:r>
            <a:endParaRPr lang="en-US" sz="3000" dirty="0"/>
          </a:p>
        </p:txBody>
      </p:sp>
      <p:sp>
        <p:nvSpPr>
          <p:cNvPr id="162820" name="Rectangle 4"/>
          <p:cNvSpPr txBox="1">
            <a:spLocks noChangeArrowheads="1"/>
          </p:cNvSpPr>
          <p:nvPr/>
        </p:nvSpPr>
        <p:spPr bwMode="auto">
          <a:xfrm>
            <a:off x="371475" y="1069181"/>
            <a:ext cx="8162925" cy="2207419"/>
          </a:xfrm>
          <a:prstGeom prst="rect">
            <a:avLst/>
          </a:prstGeom>
          <a:noFill/>
          <a:ln w="9525">
            <a:noFill/>
            <a:miter lim="800000"/>
            <a:headEnd/>
            <a:tailEnd/>
          </a:ln>
          <a:effectLst/>
        </p:spPr>
        <p:txBody>
          <a:bodyPr/>
          <a:lstStyle/>
          <a:p>
            <a:pPr marL="342900" indent="-342900" eaLnBrk="1" hangingPunct="1">
              <a:spcBef>
                <a:spcPct val="80000"/>
              </a:spcBef>
              <a:buClr>
                <a:srgbClr val="009900"/>
              </a:buClr>
              <a:buFontTx/>
              <a:buChar char="•"/>
            </a:pPr>
            <a:endParaRPr lang="hr-HR" sz="1800" dirty="0">
              <a:solidFill>
                <a:srgbClr val="000066"/>
              </a:solidFill>
              <a:latin typeface="Tahoma" pitchFamily="34" charset="0"/>
              <a:cs typeface="Tahoma" pitchFamily="34" charset="0"/>
            </a:endParaRPr>
          </a:p>
        </p:txBody>
      </p:sp>
      <p:sp>
        <p:nvSpPr>
          <p:cNvPr id="162824" name="Rectangle 10"/>
          <p:cNvSpPr>
            <a:spLocks noChangeArrowheads="1"/>
          </p:cNvSpPr>
          <p:nvPr/>
        </p:nvSpPr>
        <p:spPr bwMode="auto">
          <a:xfrm>
            <a:off x="348384" y="3447015"/>
            <a:ext cx="3189288" cy="286232"/>
          </a:xfrm>
          <a:prstGeom prst="rect">
            <a:avLst/>
          </a:prstGeom>
          <a:noFill/>
          <a:ln w="9525">
            <a:noFill/>
            <a:miter lim="800000"/>
            <a:headEnd/>
            <a:tailEnd/>
          </a:ln>
        </p:spPr>
        <p:txBody>
          <a:bodyPr>
            <a:spAutoFit/>
          </a:bodyPr>
          <a:lstStyle/>
          <a:p>
            <a:pPr marL="342900" indent="-342900" eaLnBrk="1" hangingPunct="1">
              <a:lnSpc>
                <a:spcPct val="90000"/>
              </a:lnSpc>
              <a:spcBef>
                <a:spcPct val="80000"/>
              </a:spcBef>
              <a:buClr>
                <a:srgbClr val="800080"/>
              </a:buClr>
              <a:buSzPct val="70000"/>
              <a:buFont typeface="Wingdings" pitchFamily="2" charset="2"/>
              <a:buNone/>
            </a:pPr>
            <a:r>
              <a:rPr lang="en-GB" altLang="en-US" sz="1400" b="1" dirty="0">
                <a:solidFill>
                  <a:srgbClr val="990099"/>
                </a:solidFill>
                <a:latin typeface="Tahoma" pitchFamily="34" charset="0"/>
              </a:rPr>
              <a:t>www.savagis.org</a:t>
            </a:r>
          </a:p>
        </p:txBody>
      </p:sp>
      <p:sp>
        <p:nvSpPr>
          <p:cNvPr id="162825" name="Rectangle 11"/>
          <p:cNvSpPr>
            <a:spLocks noChangeArrowheads="1"/>
          </p:cNvSpPr>
          <p:nvPr/>
        </p:nvSpPr>
        <p:spPr bwMode="auto">
          <a:xfrm>
            <a:off x="4248726" y="3481651"/>
            <a:ext cx="3189288" cy="304800"/>
          </a:xfrm>
          <a:prstGeom prst="rect">
            <a:avLst/>
          </a:prstGeom>
          <a:noFill/>
          <a:ln w="9525">
            <a:noFill/>
            <a:miter lim="800000"/>
            <a:headEnd/>
            <a:tailEnd/>
          </a:ln>
        </p:spPr>
        <p:txBody>
          <a:bodyPr>
            <a:spAutoFit/>
          </a:bodyPr>
          <a:lstStyle/>
          <a:p>
            <a:pPr algn="ctr" eaLnBrk="1" hangingPunct="1"/>
            <a:r>
              <a:rPr lang="hr-HR" sz="1400" b="1" dirty="0" smtClean="0">
                <a:solidFill>
                  <a:srgbClr val="000066"/>
                </a:solidFill>
                <a:latin typeface="Tahoma" pitchFamily="34" charset="0"/>
                <a:cs typeface="Tahoma" pitchFamily="34" charset="0"/>
              </a:rPr>
              <a:t>www.savahis.org</a:t>
            </a:r>
            <a:endParaRPr lang="hr-HR" sz="1400" dirty="0">
              <a:solidFill>
                <a:srgbClr val="000066"/>
              </a:solidFill>
              <a:latin typeface="Tahoma" pitchFamily="34" charset="0"/>
              <a:cs typeface="Tahoma" pitchFamily="34" charset="0"/>
            </a:endParaRPr>
          </a:p>
        </p:txBody>
      </p:sp>
      <p:sp>
        <p:nvSpPr>
          <p:cNvPr id="162827" name="Footer Placeholder 3"/>
          <p:cNvSpPr>
            <a:spLocks noGrp="1"/>
          </p:cNvSpPr>
          <p:nvPr>
            <p:ph type="ftr" sz="quarter" idx="10"/>
          </p:nvPr>
        </p:nvSpPr>
        <p:spPr>
          <a:noFill/>
          <a:ln>
            <a:miter lim="800000"/>
            <a:headEnd/>
            <a:tailEnd/>
          </a:ln>
        </p:spPr>
        <p:txBody>
          <a:bodyPr/>
          <a:lstStyle/>
          <a:p>
            <a:r>
              <a:rPr lang="en-US" smtClean="0">
                <a:solidFill>
                  <a:srgbClr val="000066"/>
                </a:solidFill>
              </a:rPr>
              <a:t>2017 EFDRR Open Forum</a:t>
            </a:r>
          </a:p>
        </p:txBody>
      </p:sp>
      <p:pic>
        <p:nvPicPr>
          <p:cNvPr id="12" name="Picture 11"/>
          <p:cNvPicPr>
            <a:picLocks noChangeAspect="1"/>
          </p:cNvPicPr>
          <p:nvPr/>
        </p:nvPicPr>
        <p:blipFill>
          <a:blip r:embed="rId3" cstate="print"/>
          <a:stretch>
            <a:fillRect/>
          </a:stretch>
        </p:blipFill>
        <p:spPr>
          <a:xfrm>
            <a:off x="371475" y="3705538"/>
            <a:ext cx="3796795" cy="2621587"/>
          </a:xfrm>
          <a:prstGeom prst="rect">
            <a:avLst/>
          </a:prstGeom>
          <a:solidFill>
            <a:schemeClr val="bg1"/>
          </a:solidFill>
          <a:ln>
            <a:solidFill>
              <a:schemeClr val="bg1">
                <a:lumMod val="75000"/>
              </a:schemeClr>
            </a:solidFill>
          </a:ln>
        </p:spPr>
      </p:pic>
      <p:pic>
        <p:nvPicPr>
          <p:cNvPr id="14" name="Picture 6"/>
          <p:cNvPicPr>
            <a:picLocks noChangeAspect="1" noChangeArrowheads="1"/>
          </p:cNvPicPr>
          <p:nvPr/>
        </p:nvPicPr>
        <p:blipFill>
          <a:blip r:embed="rId4" cstate="print"/>
          <a:srcRect/>
          <a:stretch>
            <a:fillRect/>
          </a:stretch>
        </p:blipFill>
        <p:spPr bwMode="auto">
          <a:xfrm>
            <a:off x="6810173" y="938117"/>
            <a:ext cx="2109787" cy="2986087"/>
          </a:xfrm>
          <a:prstGeom prst="rect">
            <a:avLst/>
          </a:prstGeom>
          <a:noFill/>
          <a:ln w="9525" cap="flat" cmpd="sng">
            <a:solidFill>
              <a:schemeClr val="bg1">
                <a:lumMod val="75000"/>
              </a:schemeClr>
            </a:solidFill>
            <a:prstDash val="solid"/>
            <a:miter lim="800000"/>
            <a:headEnd type="none" w="med" len="med"/>
            <a:tailEnd type="none" w="med" len="med"/>
          </a:ln>
          <a:extLst/>
        </p:spPr>
      </p:pic>
      <p:pic>
        <p:nvPicPr>
          <p:cNvPr id="15"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199" y="3991502"/>
            <a:ext cx="4651375" cy="248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txBox="1">
            <a:spLocks noChangeArrowheads="1"/>
          </p:cNvSpPr>
          <p:nvPr/>
        </p:nvSpPr>
        <p:spPr bwMode="auto">
          <a:xfrm>
            <a:off x="420369" y="933606"/>
            <a:ext cx="6309348" cy="424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hlink"/>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hlink"/>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70000"/>
              </a:spcBef>
              <a:buClr>
                <a:srgbClr val="009900"/>
              </a:buClr>
              <a:defRPr/>
            </a:pPr>
            <a:r>
              <a:rPr lang="en-US" altLang="sr-Latn-RS" sz="2000" b="1" dirty="0" smtClean="0">
                <a:solidFill>
                  <a:srgbClr val="000066"/>
                </a:solidFill>
                <a:latin typeface="Tahoma" panose="020B0604030504040204" pitchFamily="34" charset="0"/>
                <a:cs typeface="Tahoma" panose="020B0604030504040204" pitchFamily="34" charset="0"/>
              </a:rPr>
              <a:t>Principles  </a:t>
            </a:r>
            <a:r>
              <a:rPr lang="en-US" altLang="sr-Latn-RS" sz="1800" dirty="0" smtClean="0">
                <a:solidFill>
                  <a:srgbClr val="000066"/>
                </a:solidFill>
                <a:latin typeface="Tahoma" panose="020B0604030504040204" pitchFamily="34" charset="0"/>
                <a:ea typeface="Tahoma" panose="020B0604030504040204" pitchFamily="34" charset="0"/>
                <a:cs typeface="Tahoma" panose="020B0604030504040204" pitchFamily="34" charset="0"/>
              </a:rPr>
              <a:t>(</a:t>
            </a:r>
            <a:r>
              <a:rPr lang="en-GB" sz="1800" kern="0" dirty="0" smtClean="0">
                <a:solidFill>
                  <a:srgbClr val="000066"/>
                </a:solidFill>
                <a:latin typeface="Tahoma" panose="020B0604030504040204" pitchFamily="34" charset="0"/>
                <a:ea typeface="Tahoma" panose="020B0604030504040204" pitchFamily="34" charset="0"/>
                <a:cs typeface="Tahoma" panose="020B0604030504040204" pitchFamily="34" charset="0"/>
              </a:rPr>
              <a:t>organizations, monitoring locations,       data to be exchanged)</a:t>
            </a:r>
            <a:endParaRPr lang="en-US" altLang="sr-Latn-RS" sz="1800" b="1" dirty="0" smtClean="0">
              <a:solidFill>
                <a:srgbClr val="000066"/>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70000"/>
              </a:spcBef>
              <a:buClr>
                <a:srgbClr val="009900"/>
              </a:buClr>
              <a:defRPr/>
            </a:pPr>
            <a:r>
              <a:rPr lang="en-US" altLang="sr-Latn-RS" sz="2000" b="1" dirty="0" smtClean="0">
                <a:solidFill>
                  <a:srgbClr val="000066"/>
                </a:solidFill>
                <a:latin typeface="Tahoma" panose="020B0604030504040204" pitchFamily="34" charset="0"/>
                <a:cs typeface="Tahoma" panose="020B0604030504040204" pitchFamily="34" charset="0"/>
              </a:rPr>
              <a:t>Routes </a:t>
            </a:r>
            <a:r>
              <a:rPr lang="en-US" altLang="sr-Latn-RS" sz="1800" dirty="0" smtClean="0">
                <a:solidFill>
                  <a:srgbClr val="000066"/>
                </a:solidFill>
                <a:latin typeface="Tahoma" panose="020B0604030504040204" pitchFamily="34" charset="0"/>
                <a:cs typeface="Tahoma" panose="020B0604030504040204" pitchFamily="34" charset="0"/>
              </a:rPr>
              <a:t>(procedures, timetable, quality standards, use and redistribution, ownership, charging, future harmonization)</a:t>
            </a:r>
          </a:p>
          <a:p>
            <a:pPr eaLnBrk="1" hangingPunct="1">
              <a:spcBef>
                <a:spcPct val="70000"/>
              </a:spcBef>
              <a:buClr>
                <a:srgbClr val="009900"/>
              </a:buClr>
              <a:defRPr/>
            </a:pPr>
            <a:r>
              <a:rPr lang="en-US" altLang="sr-Latn-RS" sz="2000" b="1" dirty="0" smtClean="0">
                <a:solidFill>
                  <a:srgbClr val="000066"/>
                </a:solidFill>
                <a:latin typeface="Tahoma" panose="020B0604030504040204" pitchFamily="34" charset="0"/>
                <a:cs typeface="Tahoma" panose="020B0604030504040204" pitchFamily="34" charset="0"/>
              </a:rPr>
              <a:t>Organizations</a:t>
            </a:r>
            <a:r>
              <a:rPr lang="hr-HR" altLang="sr-Latn-RS" sz="2000" b="1" dirty="0" smtClean="0">
                <a:solidFill>
                  <a:srgbClr val="000066"/>
                </a:solidFill>
                <a:latin typeface="Tahoma" panose="020B0604030504040204" pitchFamily="34" charset="0"/>
                <a:cs typeface="Tahoma" panose="020B0604030504040204" pitchFamily="34" charset="0"/>
              </a:rPr>
              <a:t> </a:t>
            </a:r>
            <a:r>
              <a:rPr lang="hr-HR" altLang="sr-Latn-RS" sz="1800" dirty="0">
                <a:solidFill>
                  <a:srgbClr val="000066"/>
                </a:solidFill>
                <a:latin typeface="Tahoma" panose="020B0604030504040204" pitchFamily="34" charset="0"/>
                <a:ea typeface="Tahoma" panose="020B0604030504040204" pitchFamily="34" charset="0"/>
                <a:cs typeface="Tahoma" panose="020B0604030504040204" pitchFamily="34" charset="0"/>
              </a:rPr>
              <a:t>(HMSs, water </a:t>
            </a:r>
            <a:r>
              <a:rPr lang="hr-HR" altLang="sr-Latn-RS" sz="1800" dirty="0" smtClean="0">
                <a:solidFill>
                  <a:srgbClr val="000066"/>
                </a:solidFill>
                <a:latin typeface="Tahoma" panose="020B0604030504040204" pitchFamily="34" charset="0"/>
                <a:ea typeface="Tahoma" panose="020B0604030504040204" pitchFamily="34" charset="0"/>
                <a:cs typeface="Tahoma" panose="020B0604030504040204" pitchFamily="34" charset="0"/>
              </a:rPr>
              <a:t>agencies...)</a:t>
            </a:r>
            <a:endParaRPr lang="en-US" altLang="sr-Latn-RS" sz="1800" dirty="0">
              <a:solidFill>
                <a:srgbClr val="000066"/>
              </a:solidFill>
              <a:latin typeface="Tahoma" panose="020B0604030504040204" pitchFamily="34" charset="0"/>
              <a:ea typeface="Tahoma" panose="020B0604030504040204" pitchFamily="34" charset="0"/>
              <a:cs typeface="Tahoma" panose="020B0604030504040204" pitchFamily="34" charset="0"/>
            </a:endParaRPr>
          </a:p>
          <a:p>
            <a:pPr lvl="1" eaLnBrk="1" hangingPunct="1">
              <a:spcBef>
                <a:spcPts val="1080"/>
              </a:spcBef>
              <a:buClr>
                <a:srgbClr val="990099"/>
              </a:buClr>
              <a:defRPr/>
            </a:pPr>
            <a:endParaRPr lang="hr-HR" altLang="sr-Latn-RS" sz="1800" dirty="0" smtClean="0">
              <a:solidFill>
                <a:srgbClr val="000066"/>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3748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66"/>
      </a:dk1>
      <a:lt1>
        <a:srgbClr val="FFFFFF"/>
      </a:lt1>
      <a:dk2>
        <a:srgbClr val="009900"/>
      </a:dk2>
      <a:lt2>
        <a:srgbClr val="777777"/>
      </a:lt2>
      <a:accent1>
        <a:srgbClr val="DDDDDD"/>
      </a:accent1>
      <a:accent2>
        <a:srgbClr val="FFFF00"/>
      </a:accent2>
      <a:accent3>
        <a:srgbClr val="FFFFFF"/>
      </a:accent3>
      <a:accent4>
        <a:srgbClr val="000056"/>
      </a:accent4>
      <a:accent5>
        <a:srgbClr val="EBEBEB"/>
      </a:accent5>
      <a:accent6>
        <a:srgbClr val="E7E700"/>
      </a:accent6>
      <a:hlink>
        <a:srgbClr val="990099"/>
      </a:hlink>
      <a:folHlink>
        <a:srgbClr val="FF00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r-Latn-R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r-Latn-R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Default Desig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Default Desig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Default Desig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66"/>
    </a:dk1>
    <a:lt1>
      <a:srgbClr val="FFFFFF"/>
    </a:lt1>
    <a:dk2>
      <a:srgbClr val="009900"/>
    </a:dk2>
    <a:lt2>
      <a:srgbClr val="777777"/>
    </a:lt2>
    <a:accent1>
      <a:srgbClr val="DDDDDD"/>
    </a:accent1>
    <a:accent2>
      <a:srgbClr val="FFFF00"/>
    </a:accent2>
    <a:accent3>
      <a:srgbClr val="FFFFFF"/>
    </a:accent3>
    <a:accent4>
      <a:srgbClr val="000056"/>
    </a:accent4>
    <a:accent5>
      <a:srgbClr val="EBEBEB"/>
    </a:accent5>
    <a:accent6>
      <a:srgbClr val="E7E700"/>
    </a:accent6>
    <a:hlink>
      <a:srgbClr val="990099"/>
    </a:hlink>
    <a:folHlink>
      <a:srgbClr val="FF0000"/>
    </a:folHlink>
  </a:clrScheme>
</a:themeOverride>
</file>

<file path=docProps/app.xml><?xml version="1.0" encoding="utf-8"?>
<Properties xmlns="http://schemas.openxmlformats.org/officeDocument/2006/extended-properties" xmlns:vt="http://schemas.openxmlformats.org/officeDocument/2006/docPropsVTypes">
  <Template/>
  <TotalTime>9213</TotalTime>
  <Words>1351</Words>
  <Application>Microsoft Office PowerPoint</Application>
  <PresentationFormat>On-screen Show (4:3)</PresentationFormat>
  <Paragraphs>264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Tahoma</vt:lpstr>
      <vt:lpstr>Times New Roman</vt:lpstr>
      <vt:lpstr>Wingdings</vt:lpstr>
      <vt:lpstr>Default Design</vt:lpstr>
      <vt:lpstr>Transboundary cooperation for sustainable water management in the Sava River Basin</vt:lpstr>
      <vt:lpstr>Sava River basin – basic facts</vt:lpstr>
      <vt:lpstr>Sava River basin - high environmental and socio-economic value</vt:lpstr>
      <vt:lpstr>Sava River basin - high environmental and socio-economic value</vt:lpstr>
      <vt:lpstr>Legal framework for cooperation</vt:lpstr>
      <vt:lpstr>Cooperation and Public participation</vt:lpstr>
      <vt:lpstr>Protocol on flood protection</vt:lpstr>
      <vt:lpstr>Flood Risk Management Plan</vt:lpstr>
      <vt:lpstr>Data and information exchange</vt:lpstr>
      <vt:lpstr>PowerPoint Presentation</vt:lpstr>
      <vt:lpstr>May 2014 flood – learning from disaster</vt:lpstr>
      <vt:lpstr>May 2014 flood learning from disaster</vt:lpstr>
      <vt:lpstr>May 2014 flood – learning from disaster</vt:lpstr>
      <vt:lpstr>Lessons learnt from 2014 flood</vt:lpstr>
      <vt:lpstr>Lessons learnt from 2014 flood</vt:lpstr>
      <vt:lpstr>Lessons learnt from 2014 flood</vt:lpstr>
      <vt:lpstr>Concluding remarks</vt:lpstr>
      <vt:lpstr>Contact information</vt:lpstr>
    </vt:vector>
  </TitlesOfParts>
  <Company>Synopsys,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and Tutorial Presentation Template and Information</dc:title>
  <dc:creator>Tom Fitzpatrick</dc:creator>
  <cp:lastModifiedBy>Suzana Zeljko</cp:lastModifiedBy>
  <cp:revision>1111</cp:revision>
  <cp:lastPrinted>2002-01-29T09:36:43Z</cp:lastPrinted>
  <dcterms:created xsi:type="dcterms:W3CDTF">2004-03-03T19:10:49Z</dcterms:created>
  <dcterms:modified xsi:type="dcterms:W3CDTF">2017-03-27T08:57:48Z</dcterms:modified>
</cp:coreProperties>
</file>