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87" r:id="rId2"/>
    <p:sldId id="258" r:id="rId3"/>
    <p:sldId id="259" r:id="rId4"/>
    <p:sldId id="275" r:id="rId5"/>
    <p:sldId id="263" r:id="rId6"/>
    <p:sldId id="265" r:id="rId7"/>
    <p:sldId id="288" r:id="rId8"/>
    <p:sldId id="267" r:id="rId9"/>
    <p:sldId id="266" r:id="rId10"/>
    <p:sldId id="268" r:id="rId11"/>
    <p:sldId id="274" r:id="rId12"/>
    <p:sldId id="273" r:id="rId13"/>
    <p:sldId id="271" r:id="rId14"/>
    <p:sldId id="270" r:id="rId15"/>
    <p:sldId id="285" r:id="rId16"/>
    <p:sldId id="286" r:id="rId17"/>
    <p:sldId id="272" r:id="rId18"/>
    <p:sldId id="283" r:id="rId19"/>
    <p:sldId id="257" r:id="rId20"/>
    <p:sldId id="284" r:id="rId21"/>
    <p:sldId id="262" r:id="rId2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94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7"/>
    <p:restoredTop sz="99444" autoAdjust="0"/>
  </p:normalViewPr>
  <p:slideViewPr>
    <p:cSldViewPr snapToGrid="0" snapToObjects="1">
      <p:cViewPr varScale="1">
        <p:scale>
          <a:sx n="90" d="100"/>
          <a:sy n="90" d="100"/>
        </p:scale>
        <p:origin x="-13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E6C60-9A11-A74B-99CC-1473170178D8}" type="datetimeFigureOut">
              <a:rPr lang="it-IT" smtClean="0"/>
              <a:t>27/03/17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F2F20-EF0F-EC44-84EB-4AC0D308BB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28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F2F20-EF0F-EC44-84EB-4AC0D308BBF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934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13FD-8559-C246-8827-E3B4F2DD47C6}" type="datetimeFigureOut">
              <a:rPr lang="it-IT" smtClean="0"/>
              <a:pPr/>
              <a:t>27/03/17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697D-4536-A04A-9954-33DB938405F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49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13FD-8559-C246-8827-E3B4F2DD47C6}" type="datetimeFigureOut">
              <a:rPr lang="it-IT" smtClean="0"/>
              <a:pPr/>
              <a:t>27/03/17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697D-4536-A04A-9954-33DB938405F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673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13FD-8559-C246-8827-E3B4F2DD47C6}" type="datetimeFigureOut">
              <a:rPr lang="it-IT" smtClean="0"/>
              <a:pPr/>
              <a:t>27/03/17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697D-4536-A04A-9954-33DB938405F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243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13FD-8559-C246-8827-E3B4F2DD47C6}" type="datetimeFigureOut">
              <a:rPr lang="it-IT" smtClean="0"/>
              <a:pPr/>
              <a:t>27/03/17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697D-4536-A04A-9954-33DB938405F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34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13FD-8559-C246-8827-E3B4F2DD47C6}" type="datetimeFigureOut">
              <a:rPr lang="it-IT" smtClean="0"/>
              <a:pPr/>
              <a:t>27/03/17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697D-4536-A04A-9954-33DB938405F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12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13FD-8559-C246-8827-E3B4F2DD47C6}" type="datetimeFigureOut">
              <a:rPr lang="it-IT" smtClean="0"/>
              <a:pPr/>
              <a:t>27/03/17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697D-4536-A04A-9954-33DB938405F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55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13FD-8559-C246-8827-E3B4F2DD47C6}" type="datetimeFigureOut">
              <a:rPr lang="it-IT" smtClean="0"/>
              <a:pPr/>
              <a:t>27/03/17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697D-4536-A04A-9954-33DB938405F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14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13FD-8559-C246-8827-E3B4F2DD47C6}" type="datetimeFigureOut">
              <a:rPr lang="it-IT" smtClean="0"/>
              <a:pPr/>
              <a:t>27/03/17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697D-4536-A04A-9954-33DB938405F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64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13FD-8559-C246-8827-E3B4F2DD47C6}" type="datetimeFigureOut">
              <a:rPr lang="it-IT" smtClean="0"/>
              <a:pPr/>
              <a:t>27/03/17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697D-4536-A04A-9954-33DB938405F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569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13FD-8559-C246-8827-E3B4F2DD47C6}" type="datetimeFigureOut">
              <a:rPr lang="it-IT" smtClean="0"/>
              <a:pPr/>
              <a:t>27/03/17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697D-4536-A04A-9954-33DB938405F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13FD-8559-C246-8827-E3B4F2DD47C6}" type="datetimeFigureOut">
              <a:rPr lang="it-IT" smtClean="0"/>
              <a:pPr/>
              <a:t>27/03/17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697D-4536-A04A-9954-33DB938405F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85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013FD-8559-C246-8827-E3B4F2DD47C6}" type="datetimeFigureOut">
              <a:rPr lang="it-IT" smtClean="0"/>
              <a:pPr/>
              <a:t>27/03/17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9697D-4536-A04A-9954-33DB938405FC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91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7.jpeg"/><Relationship Id="rId12" Type="http://schemas.openxmlformats.org/officeDocument/2006/relationships/image" Target="../media/image88.jpeg"/><Relationship Id="rId13" Type="http://schemas.openxmlformats.org/officeDocument/2006/relationships/image" Target="../media/image89.jpeg"/><Relationship Id="rId14" Type="http://schemas.openxmlformats.org/officeDocument/2006/relationships/image" Target="../media/image90.jpeg"/><Relationship Id="rId15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Relationship Id="rId3" Type="http://schemas.openxmlformats.org/officeDocument/2006/relationships/image" Target="../media/image79.pn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openxmlformats.org/officeDocument/2006/relationships/image" Target="../media/image84.jpeg"/><Relationship Id="rId9" Type="http://schemas.openxmlformats.org/officeDocument/2006/relationships/image" Target="../media/image85.jpeg"/><Relationship Id="rId10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9" Type="http://schemas.openxmlformats.org/officeDocument/2006/relationships/image" Target="../media/image30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20" Type="http://schemas.openxmlformats.org/officeDocument/2006/relationships/image" Target="../media/image49.emf"/><Relationship Id="rId21" Type="http://schemas.openxmlformats.org/officeDocument/2006/relationships/image" Target="../media/image50.emf"/><Relationship Id="rId10" Type="http://schemas.openxmlformats.org/officeDocument/2006/relationships/image" Target="../media/image39.emf"/><Relationship Id="rId11" Type="http://schemas.openxmlformats.org/officeDocument/2006/relationships/image" Target="../media/image40.jpeg"/><Relationship Id="rId12" Type="http://schemas.openxmlformats.org/officeDocument/2006/relationships/image" Target="../media/image41.emf"/><Relationship Id="rId13" Type="http://schemas.openxmlformats.org/officeDocument/2006/relationships/image" Target="../media/image42.jpeg"/><Relationship Id="rId14" Type="http://schemas.openxmlformats.org/officeDocument/2006/relationships/image" Target="../media/image43.emf"/><Relationship Id="rId15" Type="http://schemas.openxmlformats.org/officeDocument/2006/relationships/image" Target="../media/image44.jpeg"/><Relationship Id="rId16" Type="http://schemas.openxmlformats.org/officeDocument/2006/relationships/image" Target="../media/image45.emf"/><Relationship Id="rId17" Type="http://schemas.openxmlformats.org/officeDocument/2006/relationships/image" Target="../media/image46.jpeg"/><Relationship Id="rId18" Type="http://schemas.openxmlformats.org/officeDocument/2006/relationships/image" Target="../media/image47.emf"/><Relationship Id="rId19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emf"/><Relationship Id="rId7" Type="http://schemas.openxmlformats.org/officeDocument/2006/relationships/image" Target="../media/image36.jpeg"/><Relationship Id="rId8" Type="http://schemas.openxmlformats.org/officeDocument/2006/relationships/image" Target="../media/image3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22" y="265044"/>
            <a:ext cx="3808968" cy="117136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2755" y="1608683"/>
            <a:ext cx="8994985" cy="553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/>
              <a:t>2017 EFDRR Open Forum Istanbul, Turkey 26-28 March 2017</a:t>
            </a:r>
          </a:p>
          <a:p>
            <a:pPr algn="r"/>
            <a:r>
              <a:rPr lang="en-GB" sz="2000" b="1" dirty="0" smtClean="0"/>
              <a:t>Technical Session 2: Land-use planning and management practices at the local level </a:t>
            </a:r>
          </a:p>
          <a:p>
            <a:endParaRPr lang="en-GB" b="1" dirty="0" smtClean="0"/>
          </a:p>
          <a:p>
            <a:endParaRPr lang="en-GB" b="1" dirty="0" smtClean="0"/>
          </a:p>
          <a:p>
            <a:pPr algn="just"/>
            <a:r>
              <a:rPr lang="en-GB" sz="2800" b="1" dirty="0" smtClean="0"/>
              <a:t>All-hazards vulnerability and impact assessment for multi-level land use planning and management: the Italian case study between gaps and opportunities </a:t>
            </a:r>
          </a:p>
          <a:p>
            <a:endParaRPr lang="en-GB" dirty="0" smtClean="0"/>
          </a:p>
          <a:p>
            <a:r>
              <a:rPr lang="en-GB" dirty="0" smtClean="0"/>
              <a:t>							</a:t>
            </a:r>
            <a:r>
              <a:rPr lang="en-GB" i="1" dirty="0" smtClean="0">
                <a:solidFill>
                  <a:srgbClr val="FF0000"/>
                </a:solidFill>
              </a:rPr>
              <a:t>A joint presentation by</a:t>
            </a:r>
          </a:p>
          <a:p>
            <a:endParaRPr lang="en-GB" i="1" dirty="0" smtClean="0">
              <a:solidFill>
                <a:srgbClr val="FF0000"/>
              </a:solidFill>
            </a:endParaRPr>
          </a:p>
          <a:p>
            <a:r>
              <a:rPr lang="en-GB" b="1" dirty="0" smtClean="0"/>
              <a:t>prof. Giulio </a:t>
            </a:r>
            <a:r>
              <a:rPr lang="en-GB" b="1" dirty="0" err="1" smtClean="0"/>
              <a:t>Zuccaro</a:t>
            </a:r>
            <a:r>
              <a:rPr lang="en-GB" b="1" dirty="0" smtClean="0"/>
              <a:t>, </a:t>
            </a:r>
            <a:r>
              <a:rPr lang="en-GB" b="1" dirty="0" err="1" smtClean="0"/>
              <a:t>Università</a:t>
            </a:r>
            <a:r>
              <a:rPr lang="en-GB" b="1" dirty="0" smtClean="0"/>
              <a:t> di Napoli Federico II, PLINIVS-LUPT Study Centre</a:t>
            </a:r>
          </a:p>
          <a:p>
            <a:r>
              <a:rPr lang="en-GB" dirty="0" smtClean="0"/>
              <a:t>Centre of Competence of Italian Department of Civil Protection, Coordinator </a:t>
            </a:r>
            <a:r>
              <a:rPr lang="en-GB" dirty="0" err="1" smtClean="0"/>
              <a:t>ESPREssO</a:t>
            </a:r>
            <a:r>
              <a:rPr lang="en-GB" smtClean="0"/>
              <a:t> Project. </a:t>
            </a:r>
            <a:endParaRPr lang="en-GB" dirty="0" smtClean="0"/>
          </a:p>
          <a:p>
            <a:endParaRPr lang="en-GB" dirty="0" smtClean="0"/>
          </a:p>
          <a:p>
            <a:r>
              <a:rPr lang="en-GB" b="1" dirty="0" smtClean="0"/>
              <a:t>prof. Giuseppe </a:t>
            </a:r>
            <a:r>
              <a:rPr lang="en-GB" b="1" dirty="0" err="1" smtClean="0"/>
              <a:t>Guarino</a:t>
            </a:r>
            <a:r>
              <a:rPr lang="en-GB" b="1" dirty="0" smtClean="0"/>
              <a:t>, Municipality of </a:t>
            </a:r>
            <a:r>
              <a:rPr lang="en-GB" b="1" dirty="0" err="1" smtClean="0"/>
              <a:t>Viggiano</a:t>
            </a:r>
            <a:r>
              <a:rPr lang="en-GB" b="1" dirty="0" smtClean="0"/>
              <a:t> </a:t>
            </a:r>
          </a:p>
          <a:p>
            <a:r>
              <a:rPr lang="en-GB" dirty="0" smtClean="0"/>
              <a:t>General Director </a:t>
            </a:r>
            <a:r>
              <a:rPr lang="en-GB" dirty="0" err="1" smtClean="0"/>
              <a:t>Protezione</a:t>
            </a:r>
            <a:r>
              <a:rPr lang="en-GB" dirty="0" smtClean="0"/>
              <a:t> </a:t>
            </a:r>
            <a:r>
              <a:rPr lang="en-GB" dirty="0" err="1" smtClean="0"/>
              <a:t>Civile</a:t>
            </a:r>
            <a:r>
              <a:rPr lang="en-GB" dirty="0" smtClean="0"/>
              <a:t> “</a:t>
            </a:r>
            <a:r>
              <a:rPr lang="en-GB" dirty="0" err="1" smtClean="0"/>
              <a:t>Gruppo</a:t>
            </a:r>
            <a:r>
              <a:rPr lang="en-GB" dirty="0" smtClean="0"/>
              <a:t> </a:t>
            </a:r>
            <a:r>
              <a:rPr lang="en-GB" dirty="0" err="1" smtClean="0"/>
              <a:t>Lucano</a:t>
            </a:r>
            <a:r>
              <a:rPr lang="en-GB" dirty="0" smtClean="0"/>
              <a:t>”, HIA Committee. </a:t>
            </a:r>
          </a:p>
          <a:p>
            <a:endParaRPr lang="en-GB" dirty="0" smtClean="0"/>
          </a:p>
          <a:p>
            <a:r>
              <a:rPr lang="en-GB" sz="1600" dirty="0" smtClean="0"/>
              <a:t>Istanbul, 26.03.2017</a:t>
            </a:r>
          </a:p>
          <a:p>
            <a:r>
              <a:rPr lang="en-GB" b="1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9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249"/>
            <a:ext cx="8915400" cy="5657291"/>
          </a:xfrm>
          <a:prstGeom prst="rect">
            <a:avLst/>
          </a:prstGeom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0" y="613354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b="1" dirty="0" smtClean="0"/>
              <a:t>Coupling volcanic risk mitigation and energy efficiency. Study of integrated tax incentives for volcanic mitigation and climate change adaptation (</a:t>
            </a:r>
            <a:r>
              <a:rPr lang="en-GB" b="1" dirty="0" err="1" smtClean="0"/>
              <a:t>Poggiomarino</a:t>
            </a:r>
            <a:r>
              <a:rPr lang="en-GB" b="1" dirty="0" smtClean="0"/>
              <a:t> Building Code). </a:t>
            </a:r>
            <a:endParaRPr lang="en-GB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0" y="0"/>
            <a:ext cx="881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PLINIVS tools – simulation-based </a:t>
            </a:r>
            <a:r>
              <a:rPr lang="en-GB" b="1" smtClean="0">
                <a:latin typeface="Calibri" charset="0"/>
                <a:ea typeface="Calibri" charset="0"/>
                <a:cs typeface="Calibri" charset="0"/>
              </a:rPr>
              <a:t>resilient land-use planning </a:t>
            </a: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(Vesuvius case)</a:t>
            </a:r>
          </a:p>
        </p:txBody>
      </p:sp>
    </p:spTree>
    <p:extLst>
      <p:ext uri="{BB962C8B-B14F-4D97-AF65-F5344CB8AC3E}">
        <p14:creationId xmlns:p14="http://schemas.microsoft.com/office/powerpoint/2010/main" val="57980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34"/>
          <p:cNvSpPr txBox="1">
            <a:spLocks noChangeArrowheads="1"/>
          </p:cNvSpPr>
          <p:nvPr/>
        </p:nvSpPr>
        <p:spPr bwMode="auto">
          <a:xfrm>
            <a:off x="0" y="794830"/>
            <a:ext cx="79372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GB" altLang="it-IT" sz="2000" b="1" dirty="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Building damage (building </a:t>
            </a:r>
            <a:r>
              <a:rPr lang="en-GB" altLang="it-IT" sz="2000" b="1" dirty="0" smtClean="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distribution and Impact) </a:t>
            </a:r>
            <a:r>
              <a:rPr lang="it-IT" altLang="it-IT" sz="2000" b="1" dirty="0" smtClean="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–</a:t>
            </a:r>
            <a:r>
              <a:rPr lang="en-GB" altLang="it-IT" sz="2000" b="1" dirty="0" smtClean="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 NO MITIGATION</a:t>
            </a:r>
            <a:endParaRPr lang="en-GB" altLang="it-IT" sz="2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magine 8" descr="building inventor and damage - no mitigati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5" y="1197956"/>
            <a:ext cx="5652628" cy="2132059"/>
          </a:xfrm>
          <a:prstGeom prst="rect">
            <a:avLst/>
          </a:prstGeom>
        </p:spPr>
      </p:pic>
      <p:pic>
        <p:nvPicPr>
          <p:cNvPr id="10" name="Immagine 9" descr="building inventory and damage - mitigati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644" y="3828257"/>
            <a:ext cx="5652628" cy="2112061"/>
          </a:xfrm>
          <a:prstGeom prst="rect">
            <a:avLst/>
          </a:prstGeom>
        </p:spPr>
      </p:pic>
      <p:sp>
        <p:nvSpPr>
          <p:cNvPr id="11" name="Textfeld 34"/>
          <p:cNvSpPr txBox="1">
            <a:spLocks noChangeArrowheads="1"/>
          </p:cNvSpPr>
          <p:nvPr/>
        </p:nvSpPr>
        <p:spPr bwMode="auto">
          <a:xfrm>
            <a:off x="2121504" y="3420038"/>
            <a:ext cx="79372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GB" altLang="it-IT" sz="2000" b="1" dirty="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Building damage (building </a:t>
            </a:r>
            <a:r>
              <a:rPr lang="en-GB" altLang="it-IT" sz="2000" b="1" dirty="0" smtClean="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distribution and Impact) </a:t>
            </a:r>
            <a:r>
              <a:rPr lang="it-IT" altLang="it-IT" sz="2000" b="1" dirty="0" smtClean="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– </a:t>
            </a:r>
            <a:r>
              <a:rPr lang="en-GB" altLang="it-IT" sz="2000" b="1" dirty="0" smtClean="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MITIGATION</a:t>
            </a:r>
            <a:endParaRPr lang="en-GB" altLang="it-IT" sz="2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989292"/>
              </p:ext>
            </p:extLst>
          </p:nvPr>
        </p:nvGraphicFramePr>
        <p:xfrm>
          <a:off x="145893" y="4536234"/>
          <a:ext cx="3951221" cy="2194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765"/>
                <a:gridCol w="1243584"/>
                <a:gridCol w="1261872"/>
              </a:tblGrid>
              <a:tr h="370897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OUTPUT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NO MITIGATION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chemeClr val="tx1"/>
                          </a:solidFill>
                        </a:rPr>
                        <a:t>MITIGATION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0" marB="0" anchor="ctr"/>
                </a:tc>
              </a:tr>
              <a:tr h="243877">
                <a:tc gridSpan="3">
                  <a:txBody>
                    <a:bodyPr/>
                    <a:lstStyle/>
                    <a:p>
                      <a:r>
                        <a:rPr lang="it-IT" sz="1600" b="1" dirty="0" smtClean="0"/>
                        <a:t>CASUALTIES</a:t>
                      </a:r>
                      <a:endParaRPr lang="it-IT" sz="1600" b="1" dirty="0"/>
                    </a:p>
                  </a:txBody>
                  <a:tcPr marL="91441" marR="91441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43877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Deads</a:t>
                      </a:r>
                      <a:endParaRPr lang="it-IT" sz="1600" dirty="0"/>
                    </a:p>
                  </a:txBody>
                  <a:tcPr marL="91441" marR="9144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/>
                        <a:t>249</a:t>
                      </a:r>
                      <a:endParaRPr lang="it-IT" sz="1600" b="1" dirty="0"/>
                    </a:p>
                  </a:txBody>
                  <a:tcPr marL="91441" marR="9144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/>
                        <a:t>199</a:t>
                      </a:r>
                      <a:endParaRPr lang="it-IT" sz="1600" b="1" dirty="0"/>
                    </a:p>
                  </a:txBody>
                  <a:tcPr marL="91441" marR="91441" marT="0" marB="0"/>
                </a:tc>
              </a:tr>
              <a:tr h="243877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Injured</a:t>
                      </a:r>
                      <a:endParaRPr lang="it-IT" sz="1600" dirty="0"/>
                    </a:p>
                  </a:txBody>
                  <a:tcPr marL="91441" marR="9144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/>
                        <a:t>734</a:t>
                      </a:r>
                      <a:endParaRPr lang="it-IT" sz="1600" b="1" dirty="0"/>
                    </a:p>
                  </a:txBody>
                  <a:tcPr marL="91441" marR="9144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/>
                        <a:t>519</a:t>
                      </a:r>
                      <a:endParaRPr lang="it-IT" sz="1600" b="1" dirty="0"/>
                    </a:p>
                  </a:txBody>
                  <a:tcPr marL="91441" marR="91441" marT="0" marB="0"/>
                </a:tc>
              </a:tr>
              <a:tr h="243877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Homeless</a:t>
                      </a:r>
                      <a:endParaRPr lang="it-IT" sz="1600" dirty="0"/>
                    </a:p>
                  </a:txBody>
                  <a:tcPr marL="91441" marR="9144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/>
                        <a:t>10481</a:t>
                      </a:r>
                      <a:endParaRPr lang="it-IT" sz="1600" b="1" dirty="0"/>
                    </a:p>
                  </a:txBody>
                  <a:tcPr marL="91441" marR="9144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/>
                        <a:t>8159</a:t>
                      </a:r>
                      <a:endParaRPr lang="it-IT" sz="1600" b="1" dirty="0"/>
                    </a:p>
                  </a:txBody>
                  <a:tcPr marL="91441" marR="91441" marT="0" marB="0"/>
                </a:tc>
              </a:tr>
              <a:tr h="243877">
                <a:tc gridSpan="3">
                  <a:txBody>
                    <a:bodyPr/>
                    <a:lstStyle/>
                    <a:p>
                      <a:r>
                        <a:rPr lang="it-IT" sz="1600" b="1" dirty="0" smtClean="0"/>
                        <a:t>BUILDINGS</a:t>
                      </a:r>
                      <a:endParaRPr lang="it-IT" sz="1600" b="1" dirty="0"/>
                    </a:p>
                  </a:txBody>
                  <a:tcPr marL="91441" marR="91441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43877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Building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0" dirty="0" err="1" smtClean="0"/>
                        <a:t>unsafe</a:t>
                      </a:r>
                      <a:endParaRPr lang="it-IT" sz="1600" dirty="0"/>
                    </a:p>
                  </a:txBody>
                  <a:tcPr marL="91441" marR="9144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/>
                        <a:t>2679</a:t>
                      </a:r>
                      <a:endParaRPr lang="it-IT" sz="1600" b="1" dirty="0"/>
                    </a:p>
                  </a:txBody>
                  <a:tcPr marL="91441" marR="9144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/>
                        <a:t>2031</a:t>
                      </a:r>
                      <a:endParaRPr lang="it-IT" sz="1600" b="1" dirty="0"/>
                    </a:p>
                  </a:txBody>
                  <a:tcPr marL="91441" marR="91441" marT="0" marB="0"/>
                </a:tc>
              </a:tr>
              <a:tr h="243877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Building </a:t>
                      </a:r>
                      <a:r>
                        <a:rPr lang="it-IT" sz="1600" dirty="0" err="1" smtClean="0"/>
                        <a:t>losses</a:t>
                      </a:r>
                      <a:endParaRPr lang="it-IT" sz="1600" dirty="0"/>
                    </a:p>
                  </a:txBody>
                  <a:tcPr marL="91441" marR="9144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/>
                        <a:t>1301</a:t>
                      </a:r>
                      <a:endParaRPr lang="it-IT" sz="1600" b="1" dirty="0"/>
                    </a:p>
                  </a:txBody>
                  <a:tcPr marL="91441" marR="9144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smtClean="0"/>
                        <a:t>881</a:t>
                      </a:r>
                      <a:endParaRPr lang="it-IT" sz="1600" b="1" dirty="0"/>
                    </a:p>
                  </a:txBody>
                  <a:tcPr marL="91441" marR="91441" marT="0" marB="0"/>
                </a:tc>
              </a:tr>
            </a:tbl>
          </a:graphicData>
        </a:graphic>
      </p:graphicFrame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0" y="448757"/>
            <a:ext cx="8280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b="1" smtClean="0">
                <a:solidFill>
                  <a:srgbClr val="000099"/>
                </a:solidFill>
              </a:rPr>
              <a:t>EVENT DATA: </a:t>
            </a:r>
            <a:r>
              <a:rPr lang="fr-FR" sz="1800" b="1" smtClean="0"/>
              <a:t>SHAKEMAP </a:t>
            </a:r>
            <a:r>
              <a:rPr lang="fr-FR" sz="1800" b="1" dirty="0" smtClean="0"/>
              <a:t>2 'grid_xyz_20090406_332', 42.33, 13.33, 8.8, </a:t>
            </a:r>
            <a:r>
              <a:rPr lang="fr-FR" sz="1800" b="1" dirty="0" smtClean="0">
                <a:solidFill>
                  <a:srgbClr val="FF0000"/>
                </a:solidFill>
              </a:rPr>
              <a:t>5.8</a:t>
            </a:r>
            <a:endParaRPr lang="it-IT" sz="1800" b="1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-25400" y="18839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b="1" dirty="0" smtClean="0"/>
              <a:t>PLINIVS tools – Seismic impact simulation (L’Aquila case)</a:t>
            </a:r>
            <a:endParaRPr lang="en-GB" b="1" dirty="0"/>
          </a:p>
        </p:txBody>
      </p:sp>
      <p:sp>
        <p:nvSpPr>
          <p:cNvPr id="15" name="Rettangolo 14"/>
          <p:cNvSpPr/>
          <p:nvPr/>
        </p:nvSpPr>
        <p:spPr>
          <a:xfrm>
            <a:off x="4205366" y="6177216"/>
            <a:ext cx="4938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assessing mitigation options through simulations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84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110" y="1349685"/>
            <a:ext cx="4369890" cy="32205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654" y="2558475"/>
            <a:ext cx="4305713" cy="322053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1603506"/>
            <a:ext cx="3371850" cy="4175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</a:rPr>
              <a:t>INDICATORS LIST </a:t>
            </a:r>
          </a:p>
          <a:p>
            <a:pPr>
              <a:buFont typeface="Arial" pitchFamily="34" charset="0"/>
              <a:buChar char="•"/>
            </a:pPr>
            <a:r>
              <a:rPr lang="en-GB" sz="1400" b="1" dirty="0" smtClean="0">
                <a:solidFill>
                  <a:srgbClr val="C00000"/>
                </a:solidFill>
              </a:rPr>
              <a:t> Damaged buildings</a:t>
            </a:r>
          </a:p>
          <a:p>
            <a:pPr lvl="1" indent="-317500"/>
            <a:r>
              <a:rPr lang="en-GB" sz="1400" b="1" dirty="0" smtClean="0"/>
              <a:t>Lost buildings (# of Buildings)</a:t>
            </a:r>
          </a:p>
          <a:p>
            <a:pPr lvl="1" indent="-317500">
              <a:spcAft>
                <a:spcPts val="400"/>
              </a:spcAft>
            </a:pPr>
            <a:r>
              <a:rPr lang="en-GB" sz="1400" b="1" dirty="0" smtClean="0"/>
              <a:t>Unsafe buildings (# of Buildings)</a:t>
            </a:r>
          </a:p>
          <a:p>
            <a:pPr>
              <a:buFont typeface="Arial" pitchFamily="34" charset="0"/>
              <a:buChar char="•"/>
            </a:pPr>
            <a:r>
              <a:rPr lang="en-GB" sz="1400" b="1" dirty="0" smtClean="0">
                <a:solidFill>
                  <a:srgbClr val="C00000"/>
                </a:solidFill>
              </a:rPr>
              <a:t> Economic cost</a:t>
            </a:r>
          </a:p>
          <a:p>
            <a:pPr lvl="1" indent="-317500"/>
            <a:r>
              <a:rPr lang="en-GB" sz="1400" b="1" dirty="0" smtClean="0"/>
              <a:t>Direct damage cost (Euro)</a:t>
            </a:r>
          </a:p>
          <a:p>
            <a:pPr lvl="1" indent="-317500"/>
            <a:r>
              <a:rPr lang="en-GB" sz="1400" b="1" dirty="0" smtClean="0"/>
              <a:t>Direct restoration cost (Euro)</a:t>
            </a:r>
          </a:p>
          <a:p>
            <a:pPr lvl="1" indent="-317500">
              <a:spcAft>
                <a:spcPts val="400"/>
              </a:spcAft>
            </a:pPr>
            <a:r>
              <a:rPr lang="en-GB" sz="1400" b="1" dirty="0" smtClean="0"/>
              <a:t>Indirect damage cost (Euro)</a:t>
            </a:r>
            <a:r>
              <a:rPr lang="en-GB" sz="1400" b="1" dirty="0" smtClean="0">
                <a:solidFill>
                  <a:srgbClr val="C00000"/>
                </a:solidFill>
              </a:rPr>
              <a:t>	</a:t>
            </a:r>
          </a:p>
          <a:p>
            <a:pPr>
              <a:buFont typeface="Arial" pitchFamily="34" charset="0"/>
              <a:buChar char="•"/>
            </a:pPr>
            <a:r>
              <a:rPr lang="en-GB" sz="1400" b="1" dirty="0" smtClean="0">
                <a:solidFill>
                  <a:srgbClr val="C00000"/>
                </a:solidFill>
              </a:rPr>
              <a:t> Casualties</a:t>
            </a:r>
          </a:p>
          <a:p>
            <a:pPr lvl="1" indent="-317500"/>
            <a:r>
              <a:rPr lang="en-GB" sz="1400" b="1" dirty="0" smtClean="0"/>
              <a:t>Number of dead (# of People)</a:t>
            </a:r>
          </a:p>
          <a:p>
            <a:pPr lvl="1" indent="-317500"/>
            <a:r>
              <a:rPr lang="en-GB" sz="1400" b="1" dirty="0" smtClean="0"/>
              <a:t>Number of homeless (# of People)</a:t>
            </a:r>
          </a:p>
          <a:p>
            <a:pPr lvl="1" indent="-317500">
              <a:spcAft>
                <a:spcPts val="400"/>
              </a:spcAft>
            </a:pPr>
            <a:r>
              <a:rPr lang="en-GB" sz="1400" b="1" dirty="0" smtClean="0"/>
              <a:t>Number of injured (# of People)</a:t>
            </a:r>
          </a:p>
          <a:p>
            <a:pPr>
              <a:buFont typeface="Arial" pitchFamily="34" charset="0"/>
              <a:buChar char="•"/>
            </a:pPr>
            <a:r>
              <a:rPr lang="en-GB" sz="1400" b="1" dirty="0" smtClean="0">
                <a:solidFill>
                  <a:srgbClr val="C00000"/>
                </a:solidFill>
              </a:rPr>
              <a:t> Building retrofitting</a:t>
            </a:r>
          </a:p>
          <a:p>
            <a:pPr lvl="1" indent="-317500"/>
            <a:r>
              <a:rPr lang="en-GB" sz="1400" b="1" dirty="0" smtClean="0"/>
              <a:t>Total retrofitting cost (Euro)</a:t>
            </a:r>
          </a:p>
          <a:p>
            <a:pPr lvl="1" indent="-317500">
              <a:spcAft>
                <a:spcPts val="400"/>
              </a:spcAft>
            </a:pPr>
            <a:r>
              <a:rPr lang="en-GB" sz="1400" b="1" dirty="0" smtClean="0"/>
              <a:t>Retrofitted buildings (# of Buildings)</a:t>
            </a:r>
          </a:p>
          <a:p>
            <a:pPr>
              <a:buFont typeface="Arial" pitchFamily="34" charset="0"/>
              <a:buChar char="•"/>
            </a:pPr>
            <a:r>
              <a:rPr lang="en-GB" sz="1400" b="1" dirty="0" smtClean="0">
                <a:solidFill>
                  <a:srgbClr val="C00000"/>
                </a:solidFill>
              </a:rPr>
              <a:t> Evacuation</a:t>
            </a:r>
          </a:p>
          <a:p>
            <a:pPr lvl="1" indent="-317500"/>
            <a:r>
              <a:rPr lang="en-GB" sz="1400" b="1" dirty="0" err="1" smtClean="0"/>
              <a:t>Preemptive</a:t>
            </a:r>
            <a:r>
              <a:rPr lang="en-GB" sz="1400" b="1" dirty="0" smtClean="0"/>
              <a:t> evacuation cost (Euro)</a:t>
            </a:r>
          </a:p>
          <a:p>
            <a:pPr lvl="1" indent="-317500"/>
            <a:r>
              <a:rPr lang="en-GB" sz="1400" b="1" dirty="0" smtClean="0"/>
              <a:t>Number of evacuated (# of People)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38200" y="6267127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GB" b="1" dirty="0" smtClean="0"/>
              <a:t>Multi-criteria assessment of alternative mitigation options</a:t>
            </a:r>
            <a:endParaRPr lang="en-GB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-25400" y="18839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b="1" dirty="0" smtClean="0"/>
              <a:t>PLINIVS tools – Seismic impact simulation (L’Aquila case)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6734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4895850"/>
            <a:ext cx="5695950" cy="116431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734" y="952500"/>
            <a:ext cx="5721266" cy="39433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2" y="552450"/>
            <a:ext cx="3316102" cy="381460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13" y="2852576"/>
            <a:ext cx="2985578" cy="38290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38200" y="6267127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GB" b="1" dirty="0" smtClean="0"/>
              <a:t>Coupling seismic risk mitigation and energy efficiency</a:t>
            </a:r>
            <a:endParaRPr lang="en-GB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-25400" y="18839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b="1" dirty="0" smtClean="0"/>
              <a:t>PLINIVS tools – Seismic impact simulation (L’Aquila case)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5646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200"/>
            <a:ext cx="9144000" cy="531731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38200" y="6267127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GB" b="1" dirty="0" smtClean="0"/>
              <a:t>Coupling seismic risk mitigation and energy efficiency: cost-benefit analysis </a:t>
            </a:r>
            <a:endParaRPr lang="en-GB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-25400" y="18839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b="1" dirty="0" smtClean="0"/>
              <a:t>PLINIVS tools – Seismic impact simulation (L’Aquila case)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7521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0" y="4466927"/>
            <a:ext cx="91440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 smtClean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GB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Cascading Effects Simulation Tool </a:t>
            </a: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has been developed within EU-FP7 Snowball project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, with a</a:t>
            </a: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front </a:t>
            </a:r>
            <a:r>
              <a:rPr lang="en-GB" sz="18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end </a:t>
            </a:r>
            <a:r>
              <a:rPr lang="en-GB" sz="1800" dirty="0" smtClean="0">
                <a:latin typeface="Calibri" charset="0"/>
                <a:ea typeface="Calibri" charset="0"/>
                <a:cs typeface="Calibri" charset="0"/>
              </a:rPr>
              <a:t>that</a:t>
            </a:r>
            <a:r>
              <a:rPr lang="en-GB" sz="18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800" dirty="0" smtClean="0">
                <a:latin typeface="Calibri" charset="0"/>
                <a:ea typeface="Calibri" charset="0"/>
                <a:cs typeface="Calibri" charset="0"/>
              </a:rPr>
              <a:t>allows the end-user to </a:t>
            </a:r>
            <a:r>
              <a:rPr lang="en-GB" sz="18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easily navigate the impact scenarios produced by the simulation service</a:t>
            </a:r>
            <a:r>
              <a:rPr lang="en-GB" sz="1800" dirty="0" smtClean="0"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pPr algn="just"/>
            <a:endParaRPr lang="en-GB" sz="900" dirty="0" smtClean="0"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n-GB" sz="1800" dirty="0" smtClean="0">
                <a:latin typeface="Calibri" charset="0"/>
                <a:ea typeface="Calibri" charset="0"/>
                <a:cs typeface="Calibri" charset="0"/>
              </a:rPr>
              <a:t>Once </a:t>
            </a:r>
            <a:r>
              <a:rPr lang="en-GB" sz="18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selected the time histories </a:t>
            </a:r>
            <a:r>
              <a:rPr lang="en-GB" sz="1800" dirty="0" smtClean="0">
                <a:latin typeface="Calibri" charset="0"/>
                <a:ea typeface="Calibri" charset="0"/>
                <a:cs typeface="Calibri" charset="0"/>
              </a:rPr>
              <a:t>to be analysed, the </a:t>
            </a:r>
            <a:r>
              <a:rPr lang="en-GB" sz="18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impact on multiple elements at risk</a:t>
            </a:r>
            <a:r>
              <a:rPr lang="en-GB" sz="1800" dirty="0" smtClean="0">
                <a:latin typeface="Calibri" charset="0"/>
                <a:ea typeface="Calibri" charset="0"/>
                <a:cs typeface="Calibri" charset="0"/>
              </a:rPr>
              <a:t> (people, buildings, critical infrastructures, service networks, economy) can be </a:t>
            </a:r>
            <a:r>
              <a:rPr lang="en-GB" sz="18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visualised as a geo-referenced map and table for each timestamp </a:t>
            </a:r>
            <a:r>
              <a:rPr lang="en-GB" sz="1800" dirty="0" smtClean="0">
                <a:latin typeface="Calibri" charset="0"/>
                <a:ea typeface="Calibri" charset="0"/>
                <a:cs typeface="Calibri" charset="0"/>
              </a:rPr>
              <a:t>along the time history, taking into account the </a:t>
            </a:r>
            <a:r>
              <a:rPr lang="en-GB" sz="18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cumulative damage due to the sequence of events and the effect of decision making choices</a:t>
            </a:r>
            <a:r>
              <a:rPr lang="en-GB" sz="1800" dirty="0" smtClean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algn="just"/>
            <a:endParaRPr lang="en-GB" sz="1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23" y="432039"/>
            <a:ext cx="5099882" cy="336723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402" y="1088788"/>
            <a:ext cx="5335934" cy="342536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95558" y="2481928"/>
            <a:ext cx="1341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selecting </a:t>
            </a:r>
            <a:r>
              <a:rPr lang="en-GB" sz="1600" b="1" dirty="0" err="1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c.e</a:t>
            </a:r>
            <a:r>
              <a:rPr lang="en-GB" sz="16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. scenario</a:t>
            </a:r>
            <a:endParaRPr lang="it-IT" sz="1600" dirty="0"/>
          </a:p>
        </p:txBody>
      </p:sp>
      <p:sp>
        <p:nvSpPr>
          <p:cNvPr id="13" name="Rettangolo 12"/>
          <p:cNvSpPr/>
          <p:nvPr/>
        </p:nvSpPr>
        <p:spPr>
          <a:xfrm>
            <a:off x="7014067" y="1534196"/>
            <a:ext cx="15107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visualising impacts</a:t>
            </a:r>
            <a:endParaRPr lang="it-IT" sz="1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0" y="0"/>
            <a:ext cx="881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Cascading effect simulation tool – impact scenario analysis </a:t>
            </a:r>
          </a:p>
        </p:txBody>
      </p:sp>
    </p:spTree>
    <p:extLst>
      <p:ext uri="{BB962C8B-B14F-4D97-AF65-F5344CB8AC3E}">
        <p14:creationId xmlns:p14="http://schemas.microsoft.com/office/powerpoint/2010/main" val="46114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0" y="0"/>
            <a:ext cx="881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Cascading effect simulation tool – resilience planning assessment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5009321"/>
            <a:ext cx="8816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1800" dirty="0">
              <a:latin typeface="Calibri" charset="0"/>
              <a:ea typeface="Calibri" charset="0"/>
              <a:cs typeface="Calibri" charset="0"/>
            </a:endParaRPr>
          </a:p>
          <a:p>
            <a:pPr algn="just"/>
            <a:r>
              <a:rPr lang="en-GB" sz="1800" dirty="0" smtClean="0">
                <a:latin typeface="Calibri" charset="0"/>
                <a:ea typeface="Calibri" charset="0"/>
                <a:cs typeface="Calibri" charset="0"/>
              </a:rPr>
              <a:t>For each simulated impact scenario, a dedicated section allows to </a:t>
            </a:r>
            <a:r>
              <a:rPr lang="en-GB" sz="18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assess the effectiveness of alternative preparedness and resilience actions </a:t>
            </a:r>
            <a:r>
              <a:rPr lang="en-GB" sz="1800" dirty="0" smtClean="0">
                <a:latin typeface="Calibri" charset="0"/>
                <a:ea typeface="Calibri" charset="0"/>
                <a:cs typeface="Calibri" charset="0"/>
              </a:rPr>
              <a:t>(e.g. population evacuation, buildings retrofitting), by displaying a </a:t>
            </a:r>
            <a:r>
              <a:rPr lang="en-GB" sz="18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map and table comparison </a:t>
            </a:r>
            <a:r>
              <a:rPr lang="en-GB" sz="1800" dirty="0" smtClean="0">
                <a:latin typeface="Calibri" charset="0"/>
                <a:ea typeface="Calibri" charset="0"/>
                <a:cs typeface="Calibri" charset="0"/>
              </a:rPr>
              <a:t>for each of the preparedness options, showing the damage reduction on selected elements at risk. The options can then be further compared with the </a:t>
            </a:r>
            <a:r>
              <a:rPr lang="en-GB" sz="18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multi-criteria analysis tool</a:t>
            </a:r>
            <a:r>
              <a:rPr lang="en-GB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n-GB" sz="1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314" y="578365"/>
            <a:ext cx="8245865" cy="4641335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198085" y="4362990"/>
            <a:ext cx="1541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800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assessing preparedness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2430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453265"/>
            <a:ext cx="4892283" cy="255178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745" y="1305240"/>
            <a:ext cx="4713495" cy="312878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02" y="3214840"/>
            <a:ext cx="4689116" cy="268994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60960" y="5943672"/>
            <a:ext cx="902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 smtClean="0">
                <a:sym typeface="Wingdings" charset="2"/>
              </a:rPr>
              <a:t>The </a:t>
            </a:r>
            <a:r>
              <a:rPr lang="en-GB" b="1" dirty="0" smtClean="0">
                <a:sym typeface="Wingdings" charset="2"/>
              </a:rPr>
              <a:t>customization process always</a:t>
            </a:r>
            <a:r>
              <a:rPr lang="en-GB" b="1" dirty="0" smtClean="0"/>
              <a:t> </a:t>
            </a:r>
            <a:r>
              <a:rPr lang="en-GB" b="1" dirty="0"/>
              <a:t>needs “local counterpart” </a:t>
            </a:r>
            <a:r>
              <a:rPr lang="en-GB" dirty="0"/>
              <a:t>to produce </a:t>
            </a:r>
            <a:r>
              <a:rPr lang="en-GB" b="1" dirty="0"/>
              <a:t>reliable and actionable information</a:t>
            </a:r>
            <a:r>
              <a:rPr lang="en-GB" dirty="0"/>
              <a:t>, aimed both at </a:t>
            </a:r>
            <a:r>
              <a:rPr lang="en-GB" b="1" dirty="0"/>
              <a:t>mitigation/preparednes</a:t>
            </a:r>
            <a:r>
              <a:rPr lang="en-GB" dirty="0"/>
              <a:t>s (e.g. land-use planning), both at </a:t>
            </a:r>
            <a:r>
              <a:rPr lang="en-GB" b="1" dirty="0"/>
              <a:t>response and recovery </a:t>
            </a:r>
            <a:r>
              <a:rPr lang="en-GB" dirty="0"/>
              <a:t>(e.g. emergency planning and post-event management</a:t>
            </a:r>
            <a:r>
              <a:rPr lang="en-GB" dirty="0" smtClean="0"/>
              <a:t>).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-25400" y="18839"/>
            <a:ext cx="916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b="1" dirty="0" smtClean="0"/>
              <a:t>PLINIVS tools – Customization of models and and tools in different contexts and scales </a:t>
            </a:r>
            <a:endParaRPr lang="en-GB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407512" y="5057339"/>
            <a:ext cx="3200515" cy="369332"/>
          </a:xfrm>
          <a:prstGeom prst="rect">
            <a:avLst/>
          </a:prstGeom>
          <a:noFill/>
          <a:ln w="57150" cmpd="sng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DATA NEEDED  AT LOCAL SCALE</a:t>
            </a:r>
          </a:p>
        </p:txBody>
      </p:sp>
    </p:spTree>
    <p:extLst>
      <p:ext uri="{BB962C8B-B14F-4D97-AF65-F5344CB8AC3E}">
        <p14:creationId xmlns:p14="http://schemas.microsoft.com/office/powerpoint/2010/main" val="691884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965573"/>
            <a:ext cx="3103562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https://encrypted-tbn0.gstatic.com/images?q=tbn:ANd9GcRehpKaQQL6zmslmEG19_eAhQGLkSyaDFluoEkkWKl5ya-woAGy6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875" y="3085203"/>
            <a:ext cx="30527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tps://encrypted-tbn1.gstatic.com/images?q=tbn:ANd9GcRY7j91LRsanvaIB--jav2_zhcE4uxZhyuxM-vUcdEaWPuoowuV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3331" y="4594797"/>
            <a:ext cx="273526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4"/>
          <p:cNvSpPr/>
          <p:nvPr/>
        </p:nvSpPr>
        <p:spPr>
          <a:xfrm>
            <a:off x="3635375" y="899097"/>
            <a:ext cx="5395913" cy="203132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From 100,000 to 300,000 b/d oil production and pre-processing. Largest continental oil reservoir in Europe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GB" dirty="0" smtClean="0">
              <a:latin typeface="Calibri" charset="0"/>
              <a:ea typeface="Calibri" charset="0"/>
              <a:cs typeface="Calibri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The Oil </a:t>
            </a:r>
            <a:r>
              <a:rPr lang="en-GB" dirty="0" err="1" smtClean="0">
                <a:latin typeface="Calibri" charset="0"/>
                <a:ea typeface="Calibri" charset="0"/>
                <a:cs typeface="Calibri" charset="0"/>
              </a:rPr>
              <a:t>Center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is upstream (1 km) of the </a:t>
            </a:r>
            <a:r>
              <a:rPr lang="en-GB" dirty="0" err="1" smtClean="0">
                <a:latin typeface="Calibri" charset="0"/>
                <a:ea typeface="Calibri" charset="0"/>
                <a:cs typeface="Calibri" charset="0"/>
              </a:rPr>
              <a:t>Agri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River and a 160 Million m</a:t>
            </a:r>
            <a:r>
              <a:rPr lang="en-GB" baseline="30000" dirty="0" smtClean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water reservoir.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GB" dirty="0" smtClean="0">
              <a:latin typeface="Calibri" charset="0"/>
              <a:ea typeface="Calibri" charset="0"/>
              <a:cs typeface="Calibri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dirty="0" err="1" smtClean="0">
                <a:latin typeface="Calibri" charset="0"/>
                <a:ea typeface="Calibri" charset="0"/>
                <a:cs typeface="Calibri" charset="0"/>
              </a:rPr>
              <a:t>Pertusillo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water dam is a 50 years old concrete wall</a:t>
            </a:r>
            <a:endParaRPr lang="en-GB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71450" y="3275584"/>
            <a:ext cx="3095625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The main access roads to the valley are built on old bridges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GB" dirty="0" smtClean="0">
              <a:latin typeface="Calibri" charset="0"/>
              <a:ea typeface="Calibri" charset="0"/>
              <a:cs typeface="Calibri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70,000 people living in the proximity </a:t>
            </a:r>
            <a:r>
              <a:rPr lang="en-GB" dirty="0" err="1" smtClean="0">
                <a:latin typeface="Calibri" charset="0"/>
                <a:ea typeface="Calibri" charset="0"/>
                <a:cs typeface="Calibri" charset="0"/>
              </a:rPr>
              <a:t>Agri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River Valley</a:t>
            </a:r>
            <a:endParaRPr lang="en-GB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71450" y="5067872"/>
            <a:ext cx="55435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700 km</a:t>
            </a:r>
            <a:r>
              <a:rPr lang="en-GB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en-GB" dirty="0" err="1" smtClean="0">
                <a:latin typeface="Calibri" charset="0"/>
                <a:ea typeface="Calibri" charset="0"/>
                <a:cs typeface="Calibri" charset="0"/>
              </a:rPr>
              <a:t>Appennino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dirty="0" err="1" smtClean="0">
                <a:latin typeface="Calibri" charset="0"/>
                <a:ea typeface="Calibri" charset="0"/>
                <a:cs typeface="Calibri" charset="0"/>
              </a:rPr>
              <a:t>Lucano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National Park, with some of the most substantial biodiversity in Europe</a:t>
            </a:r>
            <a:endParaRPr lang="en-GB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4"/>
          <p:cNvSpPr/>
          <p:nvPr/>
        </p:nvSpPr>
        <p:spPr>
          <a:xfrm>
            <a:off x="0" y="17909"/>
            <a:ext cx="9144000" cy="369332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GB" b="1" dirty="0" err="1" smtClean="0">
                <a:latin typeface="Calibri" charset="0"/>
                <a:ea typeface="Calibri" charset="0"/>
                <a:cs typeface="Calibri" charset="0"/>
              </a:rPr>
              <a:t>Natech</a:t>
            </a: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 hazard scenario in Val </a:t>
            </a:r>
            <a:r>
              <a:rPr lang="en-GB" b="1" dirty="0" err="1" smtClean="0">
                <a:latin typeface="Calibri" charset="0"/>
                <a:ea typeface="Calibri" charset="0"/>
                <a:cs typeface="Calibri" charset="0"/>
              </a:rPr>
              <a:t>D’Agri</a:t>
            </a: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 as opportunity for a resilience-based land use planning  </a:t>
            </a:r>
            <a:endParaRPr lang="en-GB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04751" y="516832"/>
            <a:ext cx="92831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>
                <a:solidFill>
                  <a:srgbClr val="FF0000"/>
                </a:solidFill>
              </a:rPr>
              <a:t>A FORMING  COLLABORATION BETWEEN PLINIVS CENTRE AND VAL D’AGRI RESILIENT COMMUNITY  </a:t>
            </a:r>
          </a:p>
        </p:txBody>
      </p:sp>
    </p:spTree>
    <p:extLst>
      <p:ext uri="{BB962C8B-B14F-4D97-AF65-F5344CB8AC3E}">
        <p14:creationId xmlns:p14="http://schemas.microsoft.com/office/powerpoint/2010/main" val="173952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 descr="Centro Oli Calvell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384" y="951130"/>
            <a:ext cx="1728823" cy="972626"/>
          </a:xfrm>
          <a:prstGeom prst="rect">
            <a:avLst/>
          </a:prstGeom>
        </p:spPr>
      </p:pic>
      <p:pic>
        <p:nvPicPr>
          <p:cNvPr id="4" name="Immagine 3" descr="Schermata 2017-03-09 alle 16.59.1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48" y="2973"/>
            <a:ext cx="9201893" cy="6858000"/>
          </a:xfrm>
          <a:prstGeom prst="rect">
            <a:avLst/>
          </a:prstGeom>
        </p:spPr>
      </p:pic>
      <p:sp>
        <p:nvSpPr>
          <p:cNvPr id="34" name="Figura a mano libera 33"/>
          <p:cNvSpPr/>
          <p:nvPr/>
        </p:nvSpPr>
        <p:spPr>
          <a:xfrm>
            <a:off x="-1084630" y="143082"/>
            <a:ext cx="4111701" cy="6799007"/>
          </a:xfrm>
          <a:custGeom>
            <a:avLst/>
            <a:gdLst>
              <a:gd name="connsiteX0" fmla="*/ 1556578 w 4111701"/>
              <a:gd name="connsiteY0" fmla="*/ 0 h 6799007"/>
              <a:gd name="connsiteX1" fmla="*/ 1571327 w 4111701"/>
              <a:gd name="connsiteY1" fmla="*/ 58994 h 6799007"/>
              <a:gd name="connsiteX2" fmla="*/ 1615572 w 4111701"/>
              <a:gd name="connsiteY2" fmla="*/ 88491 h 6799007"/>
              <a:gd name="connsiteX3" fmla="*/ 1659817 w 4111701"/>
              <a:gd name="connsiteY3" fmla="*/ 147484 h 6799007"/>
              <a:gd name="connsiteX4" fmla="*/ 1718811 w 4111701"/>
              <a:gd name="connsiteY4" fmla="*/ 250723 h 6799007"/>
              <a:gd name="connsiteX5" fmla="*/ 1748307 w 4111701"/>
              <a:gd name="connsiteY5" fmla="*/ 294968 h 6799007"/>
              <a:gd name="connsiteX6" fmla="*/ 1792553 w 4111701"/>
              <a:gd name="connsiteY6" fmla="*/ 383458 h 6799007"/>
              <a:gd name="connsiteX7" fmla="*/ 1777804 w 4111701"/>
              <a:gd name="connsiteY7" fmla="*/ 486697 h 6799007"/>
              <a:gd name="connsiteX8" fmla="*/ 1733559 w 4111701"/>
              <a:gd name="connsiteY8" fmla="*/ 619433 h 6799007"/>
              <a:gd name="connsiteX9" fmla="*/ 1704062 w 4111701"/>
              <a:gd name="connsiteY9" fmla="*/ 722671 h 6799007"/>
              <a:gd name="connsiteX10" fmla="*/ 1674565 w 4111701"/>
              <a:gd name="connsiteY10" fmla="*/ 781665 h 6799007"/>
              <a:gd name="connsiteX11" fmla="*/ 1645069 w 4111701"/>
              <a:gd name="connsiteY11" fmla="*/ 1032387 h 6799007"/>
              <a:gd name="connsiteX12" fmla="*/ 1615572 w 4111701"/>
              <a:gd name="connsiteY12" fmla="*/ 1091381 h 6799007"/>
              <a:gd name="connsiteX13" fmla="*/ 1438591 w 4111701"/>
              <a:gd name="connsiteY13" fmla="*/ 1076633 h 6799007"/>
              <a:gd name="connsiteX14" fmla="*/ 1335353 w 4111701"/>
              <a:gd name="connsiteY14" fmla="*/ 1032387 h 6799007"/>
              <a:gd name="connsiteX15" fmla="*/ 1305856 w 4111701"/>
              <a:gd name="connsiteY15" fmla="*/ 988142 h 6799007"/>
              <a:gd name="connsiteX16" fmla="*/ 1202617 w 4111701"/>
              <a:gd name="connsiteY16" fmla="*/ 943897 h 6799007"/>
              <a:gd name="connsiteX17" fmla="*/ 1158372 w 4111701"/>
              <a:gd name="connsiteY17" fmla="*/ 914400 h 6799007"/>
              <a:gd name="connsiteX18" fmla="*/ 1055133 w 4111701"/>
              <a:gd name="connsiteY18" fmla="*/ 870155 h 6799007"/>
              <a:gd name="connsiteX19" fmla="*/ 996140 w 4111701"/>
              <a:gd name="connsiteY19" fmla="*/ 825910 h 6799007"/>
              <a:gd name="connsiteX20" fmla="*/ 878153 w 4111701"/>
              <a:gd name="connsiteY20" fmla="*/ 796413 h 6799007"/>
              <a:gd name="connsiteX21" fmla="*/ 730669 w 4111701"/>
              <a:gd name="connsiteY21" fmla="*/ 811162 h 6799007"/>
              <a:gd name="connsiteX22" fmla="*/ 642178 w 4111701"/>
              <a:gd name="connsiteY22" fmla="*/ 855407 h 6799007"/>
              <a:gd name="connsiteX23" fmla="*/ 538940 w 4111701"/>
              <a:gd name="connsiteY23" fmla="*/ 899652 h 6799007"/>
              <a:gd name="connsiteX24" fmla="*/ 420953 w 4111701"/>
              <a:gd name="connsiteY24" fmla="*/ 958645 h 6799007"/>
              <a:gd name="connsiteX25" fmla="*/ 302965 w 4111701"/>
              <a:gd name="connsiteY25" fmla="*/ 1017639 h 6799007"/>
              <a:gd name="connsiteX26" fmla="*/ 243972 w 4111701"/>
              <a:gd name="connsiteY26" fmla="*/ 1047136 h 6799007"/>
              <a:gd name="connsiteX27" fmla="*/ 140733 w 4111701"/>
              <a:gd name="connsiteY27" fmla="*/ 1076633 h 6799007"/>
              <a:gd name="connsiteX28" fmla="*/ 111236 w 4111701"/>
              <a:gd name="connsiteY28" fmla="*/ 1120878 h 6799007"/>
              <a:gd name="connsiteX29" fmla="*/ 66991 w 4111701"/>
              <a:gd name="connsiteY29" fmla="*/ 1150375 h 6799007"/>
              <a:gd name="connsiteX30" fmla="*/ 52243 w 4111701"/>
              <a:gd name="connsiteY30" fmla="*/ 1194620 h 6799007"/>
              <a:gd name="connsiteX31" fmla="*/ 22746 w 4111701"/>
              <a:gd name="connsiteY31" fmla="*/ 1238865 h 6799007"/>
              <a:gd name="connsiteX32" fmla="*/ 7998 w 4111701"/>
              <a:gd name="connsiteY32" fmla="*/ 1283110 h 6799007"/>
              <a:gd name="connsiteX33" fmla="*/ 66991 w 4111701"/>
              <a:gd name="connsiteY33" fmla="*/ 1312607 h 6799007"/>
              <a:gd name="connsiteX34" fmla="*/ 155482 w 4111701"/>
              <a:gd name="connsiteY34" fmla="*/ 1371600 h 6799007"/>
              <a:gd name="connsiteX35" fmla="*/ 199727 w 4111701"/>
              <a:gd name="connsiteY35" fmla="*/ 1401097 h 6799007"/>
              <a:gd name="connsiteX36" fmla="*/ 288217 w 4111701"/>
              <a:gd name="connsiteY36" fmla="*/ 1474839 h 6799007"/>
              <a:gd name="connsiteX37" fmla="*/ 302965 w 4111701"/>
              <a:gd name="connsiteY37" fmla="*/ 1519084 h 6799007"/>
              <a:gd name="connsiteX38" fmla="*/ 317714 w 4111701"/>
              <a:gd name="connsiteY38" fmla="*/ 1578078 h 6799007"/>
              <a:gd name="connsiteX39" fmla="*/ 406204 w 4111701"/>
              <a:gd name="connsiteY39" fmla="*/ 1666568 h 6799007"/>
              <a:gd name="connsiteX40" fmla="*/ 420953 w 4111701"/>
              <a:gd name="connsiteY40" fmla="*/ 1710813 h 6799007"/>
              <a:gd name="connsiteX41" fmla="*/ 494695 w 4111701"/>
              <a:gd name="connsiteY41" fmla="*/ 1814052 h 6799007"/>
              <a:gd name="connsiteX42" fmla="*/ 524191 w 4111701"/>
              <a:gd name="connsiteY42" fmla="*/ 1873045 h 6799007"/>
              <a:gd name="connsiteX43" fmla="*/ 568436 w 4111701"/>
              <a:gd name="connsiteY43" fmla="*/ 1902542 h 6799007"/>
              <a:gd name="connsiteX44" fmla="*/ 612682 w 4111701"/>
              <a:gd name="connsiteY44" fmla="*/ 1946787 h 6799007"/>
              <a:gd name="connsiteX45" fmla="*/ 642178 w 4111701"/>
              <a:gd name="connsiteY45" fmla="*/ 1991033 h 6799007"/>
              <a:gd name="connsiteX46" fmla="*/ 686424 w 4111701"/>
              <a:gd name="connsiteY46" fmla="*/ 2005781 h 6799007"/>
              <a:gd name="connsiteX47" fmla="*/ 730669 w 4111701"/>
              <a:gd name="connsiteY47" fmla="*/ 2035278 h 6799007"/>
              <a:gd name="connsiteX48" fmla="*/ 789662 w 4111701"/>
              <a:gd name="connsiteY48" fmla="*/ 2079523 h 6799007"/>
              <a:gd name="connsiteX49" fmla="*/ 833907 w 4111701"/>
              <a:gd name="connsiteY49" fmla="*/ 2094271 h 6799007"/>
              <a:gd name="connsiteX50" fmla="*/ 878153 w 4111701"/>
              <a:gd name="connsiteY50" fmla="*/ 2138516 h 6799007"/>
              <a:gd name="connsiteX51" fmla="*/ 922398 w 4111701"/>
              <a:gd name="connsiteY51" fmla="*/ 2197510 h 6799007"/>
              <a:gd name="connsiteX52" fmla="*/ 966643 w 4111701"/>
              <a:gd name="connsiteY52" fmla="*/ 2227007 h 6799007"/>
              <a:gd name="connsiteX53" fmla="*/ 996140 w 4111701"/>
              <a:gd name="connsiteY53" fmla="*/ 2271252 h 6799007"/>
              <a:gd name="connsiteX54" fmla="*/ 1010888 w 4111701"/>
              <a:gd name="connsiteY54" fmla="*/ 2315497 h 6799007"/>
              <a:gd name="connsiteX55" fmla="*/ 1055133 w 4111701"/>
              <a:gd name="connsiteY55" fmla="*/ 2374491 h 6799007"/>
              <a:gd name="connsiteX56" fmla="*/ 1084630 w 4111701"/>
              <a:gd name="connsiteY56" fmla="*/ 2433484 h 6799007"/>
              <a:gd name="connsiteX57" fmla="*/ 1173120 w 4111701"/>
              <a:gd name="connsiteY57" fmla="*/ 2492478 h 6799007"/>
              <a:gd name="connsiteX58" fmla="*/ 1246862 w 4111701"/>
              <a:gd name="connsiteY58" fmla="*/ 2566220 h 6799007"/>
              <a:gd name="connsiteX59" fmla="*/ 1291107 w 4111701"/>
              <a:gd name="connsiteY59" fmla="*/ 2625213 h 6799007"/>
              <a:gd name="connsiteX60" fmla="*/ 1335353 w 4111701"/>
              <a:gd name="connsiteY60" fmla="*/ 2669458 h 6799007"/>
              <a:gd name="connsiteX61" fmla="*/ 1438591 w 4111701"/>
              <a:gd name="connsiteY61" fmla="*/ 2728452 h 6799007"/>
              <a:gd name="connsiteX62" fmla="*/ 1453340 w 4111701"/>
              <a:gd name="connsiteY62" fmla="*/ 2772697 h 6799007"/>
              <a:gd name="connsiteX63" fmla="*/ 1541830 w 4111701"/>
              <a:gd name="connsiteY63" fmla="*/ 2831691 h 6799007"/>
              <a:gd name="connsiteX64" fmla="*/ 1586075 w 4111701"/>
              <a:gd name="connsiteY64" fmla="*/ 2920181 h 6799007"/>
              <a:gd name="connsiteX65" fmla="*/ 1630320 w 4111701"/>
              <a:gd name="connsiteY65" fmla="*/ 2964426 h 6799007"/>
              <a:gd name="connsiteX66" fmla="*/ 1659817 w 4111701"/>
              <a:gd name="connsiteY66" fmla="*/ 3008671 h 6799007"/>
              <a:gd name="connsiteX67" fmla="*/ 1704062 w 4111701"/>
              <a:gd name="connsiteY67" fmla="*/ 3067665 h 6799007"/>
              <a:gd name="connsiteX68" fmla="*/ 1763056 w 4111701"/>
              <a:gd name="connsiteY68" fmla="*/ 3156155 h 6799007"/>
              <a:gd name="connsiteX69" fmla="*/ 1792553 w 4111701"/>
              <a:gd name="connsiteY69" fmla="*/ 3200400 h 6799007"/>
              <a:gd name="connsiteX70" fmla="*/ 1836798 w 4111701"/>
              <a:gd name="connsiteY70" fmla="*/ 3244645 h 6799007"/>
              <a:gd name="connsiteX71" fmla="*/ 1925288 w 4111701"/>
              <a:gd name="connsiteY71" fmla="*/ 3303639 h 6799007"/>
              <a:gd name="connsiteX72" fmla="*/ 1999030 w 4111701"/>
              <a:gd name="connsiteY72" fmla="*/ 3362633 h 6799007"/>
              <a:gd name="connsiteX73" fmla="*/ 2028527 w 4111701"/>
              <a:gd name="connsiteY73" fmla="*/ 3406878 h 6799007"/>
              <a:gd name="connsiteX74" fmla="*/ 2072772 w 4111701"/>
              <a:gd name="connsiteY74" fmla="*/ 3436375 h 6799007"/>
              <a:gd name="connsiteX75" fmla="*/ 2117017 w 4111701"/>
              <a:gd name="connsiteY75" fmla="*/ 3495368 h 6799007"/>
              <a:gd name="connsiteX76" fmla="*/ 2176011 w 4111701"/>
              <a:gd name="connsiteY76" fmla="*/ 3539613 h 6799007"/>
              <a:gd name="connsiteX77" fmla="*/ 2220256 w 4111701"/>
              <a:gd name="connsiteY77" fmla="*/ 3598607 h 6799007"/>
              <a:gd name="connsiteX78" fmla="*/ 2264501 w 4111701"/>
              <a:gd name="connsiteY78" fmla="*/ 3642852 h 6799007"/>
              <a:gd name="connsiteX79" fmla="*/ 2323495 w 4111701"/>
              <a:gd name="connsiteY79" fmla="*/ 3746091 h 6799007"/>
              <a:gd name="connsiteX80" fmla="*/ 2382488 w 4111701"/>
              <a:gd name="connsiteY80" fmla="*/ 3834581 h 6799007"/>
              <a:gd name="connsiteX81" fmla="*/ 2456230 w 4111701"/>
              <a:gd name="connsiteY81" fmla="*/ 3923071 h 6799007"/>
              <a:gd name="connsiteX82" fmla="*/ 2500475 w 4111701"/>
              <a:gd name="connsiteY82" fmla="*/ 3996813 h 6799007"/>
              <a:gd name="connsiteX83" fmla="*/ 2515224 w 4111701"/>
              <a:gd name="connsiteY83" fmla="*/ 4041058 h 6799007"/>
              <a:gd name="connsiteX84" fmla="*/ 2559469 w 4111701"/>
              <a:gd name="connsiteY84" fmla="*/ 4085304 h 6799007"/>
              <a:gd name="connsiteX85" fmla="*/ 2603714 w 4111701"/>
              <a:gd name="connsiteY85" fmla="*/ 4173794 h 6799007"/>
              <a:gd name="connsiteX86" fmla="*/ 2633211 w 4111701"/>
              <a:gd name="connsiteY86" fmla="*/ 4232787 h 6799007"/>
              <a:gd name="connsiteX87" fmla="*/ 2692204 w 4111701"/>
              <a:gd name="connsiteY87" fmla="*/ 4321278 h 6799007"/>
              <a:gd name="connsiteX88" fmla="*/ 2721701 w 4111701"/>
              <a:gd name="connsiteY88" fmla="*/ 4380271 h 6799007"/>
              <a:gd name="connsiteX89" fmla="*/ 2795443 w 4111701"/>
              <a:gd name="connsiteY89" fmla="*/ 4483510 h 6799007"/>
              <a:gd name="connsiteX90" fmla="*/ 2854436 w 4111701"/>
              <a:gd name="connsiteY90" fmla="*/ 4601497 h 6799007"/>
              <a:gd name="connsiteX91" fmla="*/ 2883933 w 4111701"/>
              <a:gd name="connsiteY91" fmla="*/ 4645742 h 6799007"/>
              <a:gd name="connsiteX92" fmla="*/ 2898682 w 4111701"/>
              <a:gd name="connsiteY92" fmla="*/ 4689987 h 6799007"/>
              <a:gd name="connsiteX93" fmla="*/ 2942927 w 4111701"/>
              <a:gd name="connsiteY93" fmla="*/ 4719484 h 6799007"/>
              <a:gd name="connsiteX94" fmla="*/ 2972424 w 4111701"/>
              <a:gd name="connsiteY94" fmla="*/ 4778478 h 6799007"/>
              <a:gd name="connsiteX95" fmla="*/ 2987172 w 4111701"/>
              <a:gd name="connsiteY95" fmla="*/ 4822723 h 6799007"/>
              <a:gd name="connsiteX96" fmla="*/ 3031417 w 4111701"/>
              <a:gd name="connsiteY96" fmla="*/ 4866968 h 6799007"/>
              <a:gd name="connsiteX97" fmla="*/ 3105159 w 4111701"/>
              <a:gd name="connsiteY97" fmla="*/ 4955458 h 6799007"/>
              <a:gd name="connsiteX98" fmla="*/ 3164153 w 4111701"/>
              <a:gd name="connsiteY98" fmla="*/ 5043949 h 6799007"/>
              <a:gd name="connsiteX99" fmla="*/ 3193649 w 4111701"/>
              <a:gd name="connsiteY99" fmla="*/ 5102942 h 6799007"/>
              <a:gd name="connsiteX100" fmla="*/ 3282140 w 4111701"/>
              <a:gd name="connsiteY100" fmla="*/ 5191433 h 6799007"/>
              <a:gd name="connsiteX101" fmla="*/ 3355882 w 4111701"/>
              <a:gd name="connsiteY101" fmla="*/ 5353665 h 6799007"/>
              <a:gd name="connsiteX102" fmla="*/ 3444372 w 4111701"/>
              <a:gd name="connsiteY102" fmla="*/ 5501149 h 6799007"/>
              <a:gd name="connsiteX103" fmla="*/ 3473869 w 4111701"/>
              <a:gd name="connsiteY103" fmla="*/ 5589639 h 6799007"/>
              <a:gd name="connsiteX104" fmla="*/ 3488617 w 4111701"/>
              <a:gd name="connsiteY104" fmla="*/ 5648633 h 6799007"/>
              <a:gd name="connsiteX105" fmla="*/ 3518114 w 4111701"/>
              <a:gd name="connsiteY105" fmla="*/ 5707626 h 6799007"/>
              <a:gd name="connsiteX106" fmla="*/ 3606604 w 4111701"/>
              <a:gd name="connsiteY106" fmla="*/ 5943600 h 6799007"/>
              <a:gd name="connsiteX107" fmla="*/ 3680346 w 4111701"/>
              <a:gd name="connsiteY107" fmla="*/ 6032091 h 6799007"/>
              <a:gd name="connsiteX108" fmla="*/ 3695095 w 4111701"/>
              <a:gd name="connsiteY108" fmla="*/ 6091084 h 6799007"/>
              <a:gd name="connsiteX109" fmla="*/ 3798333 w 4111701"/>
              <a:gd name="connsiteY109" fmla="*/ 6268065 h 6799007"/>
              <a:gd name="connsiteX110" fmla="*/ 3857327 w 4111701"/>
              <a:gd name="connsiteY110" fmla="*/ 6356555 h 6799007"/>
              <a:gd name="connsiteX111" fmla="*/ 3886824 w 4111701"/>
              <a:gd name="connsiteY111" fmla="*/ 6445045 h 6799007"/>
              <a:gd name="connsiteX112" fmla="*/ 3916320 w 4111701"/>
              <a:gd name="connsiteY112" fmla="*/ 6489291 h 6799007"/>
              <a:gd name="connsiteX113" fmla="*/ 3960565 w 4111701"/>
              <a:gd name="connsiteY113" fmla="*/ 6533536 h 6799007"/>
              <a:gd name="connsiteX114" fmla="*/ 3990062 w 4111701"/>
              <a:gd name="connsiteY114" fmla="*/ 6592529 h 6799007"/>
              <a:gd name="connsiteX115" fmla="*/ 4019559 w 4111701"/>
              <a:gd name="connsiteY115" fmla="*/ 6636775 h 6799007"/>
              <a:gd name="connsiteX116" fmla="*/ 4034307 w 4111701"/>
              <a:gd name="connsiteY116" fmla="*/ 6681020 h 6799007"/>
              <a:gd name="connsiteX117" fmla="*/ 4108049 w 4111701"/>
              <a:gd name="connsiteY117" fmla="*/ 6769510 h 6799007"/>
              <a:gd name="connsiteX118" fmla="*/ 4108049 w 4111701"/>
              <a:gd name="connsiteY118" fmla="*/ 6799007 h 679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111701" h="6799007">
                <a:moveTo>
                  <a:pt x="1556578" y="0"/>
                </a:moveTo>
                <a:cubicBezTo>
                  <a:pt x="1561494" y="19665"/>
                  <a:pt x="1560083" y="42128"/>
                  <a:pt x="1571327" y="58994"/>
                </a:cubicBezTo>
                <a:cubicBezTo>
                  <a:pt x="1581159" y="73742"/>
                  <a:pt x="1603038" y="75957"/>
                  <a:pt x="1615572" y="88491"/>
                </a:cubicBezTo>
                <a:cubicBezTo>
                  <a:pt x="1632953" y="105872"/>
                  <a:pt x="1645530" y="127482"/>
                  <a:pt x="1659817" y="147484"/>
                </a:cubicBezTo>
                <a:cubicBezTo>
                  <a:pt x="1711147" y="219345"/>
                  <a:pt x="1669433" y="164311"/>
                  <a:pt x="1718811" y="250723"/>
                </a:cubicBezTo>
                <a:cubicBezTo>
                  <a:pt x="1727605" y="266113"/>
                  <a:pt x="1740380" y="279114"/>
                  <a:pt x="1748307" y="294968"/>
                </a:cubicBezTo>
                <a:cubicBezTo>
                  <a:pt x="1809364" y="417081"/>
                  <a:pt x="1708025" y="256667"/>
                  <a:pt x="1792553" y="383458"/>
                </a:cubicBezTo>
                <a:cubicBezTo>
                  <a:pt x="1787637" y="417871"/>
                  <a:pt x="1785621" y="452825"/>
                  <a:pt x="1777804" y="486697"/>
                </a:cubicBezTo>
                <a:cubicBezTo>
                  <a:pt x="1733568" y="678384"/>
                  <a:pt x="1763050" y="501465"/>
                  <a:pt x="1733559" y="619433"/>
                </a:cubicBezTo>
                <a:cubicBezTo>
                  <a:pt x="1726073" y="649376"/>
                  <a:pt x="1716759" y="693045"/>
                  <a:pt x="1704062" y="722671"/>
                </a:cubicBezTo>
                <a:cubicBezTo>
                  <a:pt x="1695401" y="742879"/>
                  <a:pt x="1684397" y="762000"/>
                  <a:pt x="1674565" y="781665"/>
                </a:cubicBezTo>
                <a:cubicBezTo>
                  <a:pt x="1664733" y="865239"/>
                  <a:pt x="1660814" y="949723"/>
                  <a:pt x="1645069" y="1032387"/>
                </a:cubicBezTo>
                <a:cubicBezTo>
                  <a:pt x="1640955" y="1053984"/>
                  <a:pt x="1637070" y="1086774"/>
                  <a:pt x="1615572" y="1091381"/>
                </a:cubicBezTo>
                <a:cubicBezTo>
                  <a:pt x="1557688" y="1103785"/>
                  <a:pt x="1497585" y="1081549"/>
                  <a:pt x="1438591" y="1076633"/>
                </a:cubicBezTo>
                <a:cubicBezTo>
                  <a:pt x="1407854" y="1066387"/>
                  <a:pt x="1359652" y="1052636"/>
                  <a:pt x="1335353" y="1032387"/>
                </a:cubicBezTo>
                <a:cubicBezTo>
                  <a:pt x="1321736" y="1021039"/>
                  <a:pt x="1319473" y="999489"/>
                  <a:pt x="1305856" y="988142"/>
                </a:cubicBezTo>
                <a:cubicBezTo>
                  <a:pt x="1281555" y="967892"/>
                  <a:pt x="1233356" y="954143"/>
                  <a:pt x="1202617" y="943897"/>
                </a:cubicBezTo>
                <a:cubicBezTo>
                  <a:pt x="1187869" y="934065"/>
                  <a:pt x="1174226" y="922327"/>
                  <a:pt x="1158372" y="914400"/>
                </a:cubicBezTo>
                <a:cubicBezTo>
                  <a:pt x="1058009" y="864219"/>
                  <a:pt x="1177898" y="946883"/>
                  <a:pt x="1055133" y="870155"/>
                </a:cubicBezTo>
                <a:cubicBezTo>
                  <a:pt x="1034289" y="857127"/>
                  <a:pt x="1018830" y="835364"/>
                  <a:pt x="996140" y="825910"/>
                </a:cubicBezTo>
                <a:cubicBezTo>
                  <a:pt x="958719" y="810318"/>
                  <a:pt x="878153" y="796413"/>
                  <a:pt x="878153" y="796413"/>
                </a:cubicBezTo>
                <a:cubicBezTo>
                  <a:pt x="828992" y="801329"/>
                  <a:pt x="779501" y="803649"/>
                  <a:pt x="730669" y="811162"/>
                </a:cubicBezTo>
                <a:cubicBezTo>
                  <a:pt x="684416" y="818278"/>
                  <a:pt x="682475" y="832380"/>
                  <a:pt x="642178" y="855407"/>
                </a:cubicBezTo>
                <a:cubicBezTo>
                  <a:pt x="591147" y="884568"/>
                  <a:pt x="588580" y="883106"/>
                  <a:pt x="538940" y="899652"/>
                </a:cubicBezTo>
                <a:cubicBezTo>
                  <a:pt x="413498" y="993732"/>
                  <a:pt x="545215" y="906869"/>
                  <a:pt x="420953" y="958645"/>
                </a:cubicBezTo>
                <a:cubicBezTo>
                  <a:pt x="380364" y="975557"/>
                  <a:pt x="342294" y="997974"/>
                  <a:pt x="302965" y="1017639"/>
                </a:cubicBezTo>
                <a:cubicBezTo>
                  <a:pt x="283301" y="1027471"/>
                  <a:pt x="265301" y="1041804"/>
                  <a:pt x="243972" y="1047136"/>
                </a:cubicBezTo>
                <a:cubicBezTo>
                  <a:pt x="169896" y="1065654"/>
                  <a:pt x="204208" y="1055474"/>
                  <a:pt x="140733" y="1076633"/>
                </a:cubicBezTo>
                <a:cubicBezTo>
                  <a:pt x="130901" y="1091381"/>
                  <a:pt x="123770" y="1108344"/>
                  <a:pt x="111236" y="1120878"/>
                </a:cubicBezTo>
                <a:cubicBezTo>
                  <a:pt x="98702" y="1133412"/>
                  <a:pt x="78064" y="1136534"/>
                  <a:pt x="66991" y="1150375"/>
                </a:cubicBezTo>
                <a:cubicBezTo>
                  <a:pt x="57280" y="1162514"/>
                  <a:pt x="59195" y="1180715"/>
                  <a:pt x="52243" y="1194620"/>
                </a:cubicBezTo>
                <a:cubicBezTo>
                  <a:pt x="44316" y="1210474"/>
                  <a:pt x="32578" y="1224117"/>
                  <a:pt x="22746" y="1238865"/>
                </a:cubicBezTo>
                <a:cubicBezTo>
                  <a:pt x="17830" y="1253613"/>
                  <a:pt x="0" y="1269779"/>
                  <a:pt x="7998" y="1283110"/>
                </a:cubicBezTo>
                <a:cubicBezTo>
                  <a:pt x="19309" y="1301962"/>
                  <a:pt x="49101" y="1299828"/>
                  <a:pt x="66991" y="1312607"/>
                </a:cubicBezTo>
                <a:cubicBezTo>
                  <a:pt x="163654" y="1381653"/>
                  <a:pt x="60572" y="1339965"/>
                  <a:pt x="155482" y="1371600"/>
                </a:cubicBezTo>
                <a:cubicBezTo>
                  <a:pt x="170230" y="1381432"/>
                  <a:pt x="186110" y="1389749"/>
                  <a:pt x="199727" y="1401097"/>
                </a:cubicBezTo>
                <a:cubicBezTo>
                  <a:pt x="313284" y="1495729"/>
                  <a:pt x="178365" y="1401603"/>
                  <a:pt x="288217" y="1474839"/>
                </a:cubicBezTo>
                <a:cubicBezTo>
                  <a:pt x="293133" y="1489587"/>
                  <a:pt x="298694" y="1504136"/>
                  <a:pt x="302965" y="1519084"/>
                </a:cubicBezTo>
                <a:cubicBezTo>
                  <a:pt x="308534" y="1538574"/>
                  <a:pt x="306090" y="1561472"/>
                  <a:pt x="317714" y="1578078"/>
                </a:cubicBezTo>
                <a:cubicBezTo>
                  <a:pt x="341636" y="1612252"/>
                  <a:pt x="406204" y="1666568"/>
                  <a:pt x="406204" y="1666568"/>
                </a:cubicBezTo>
                <a:cubicBezTo>
                  <a:pt x="411120" y="1681316"/>
                  <a:pt x="414001" y="1696908"/>
                  <a:pt x="420953" y="1710813"/>
                </a:cubicBezTo>
                <a:cubicBezTo>
                  <a:pt x="436558" y="1742024"/>
                  <a:pt x="477986" y="1787317"/>
                  <a:pt x="494695" y="1814052"/>
                </a:cubicBezTo>
                <a:cubicBezTo>
                  <a:pt x="506347" y="1832696"/>
                  <a:pt x="510116" y="1856155"/>
                  <a:pt x="524191" y="1873045"/>
                </a:cubicBezTo>
                <a:cubicBezTo>
                  <a:pt x="535538" y="1886662"/>
                  <a:pt x="554819" y="1891195"/>
                  <a:pt x="568436" y="1902542"/>
                </a:cubicBezTo>
                <a:cubicBezTo>
                  <a:pt x="584459" y="1915895"/>
                  <a:pt x="599329" y="1930764"/>
                  <a:pt x="612682" y="1946787"/>
                </a:cubicBezTo>
                <a:cubicBezTo>
                  <a:pt x="624030" y="1960404"/>
                  <a:pt x="628337" y="1979960"/>
                  <a:pt x="642178" y="1991033"/>
                </a:cubicBezTo>
                <a:cubicBezTo>
                  <a:pt x="654318" y="2000745"/>
                  <a:pt x="671675" y="2000865"/>
                  <a:pt x="686424" y="2005781"/>
                </a:cubicBezTo>
                <a:cubicBezTo>
                  <a:pt x="701172" y="2015613"/>
                  <a:pt x="716245" y="2024975"/>
                  <a:pt x="730669" y="2035278"/>
                </a:cubicBezTo>
                <a:cubicBezTo>
                  <a:pt x="750671" y="2049565"/>
                  <a:pt x="768320" y="2067328"/>
                  <a:pt x="789662" y="2079523"/>
                </a:cubicBezTo>
                <a:cubicBezTo>
                  <a:pt x="803160" y="2087236"/>
                  <a:pt x="819159" y="2089355"/>
                  <a:pt x="833907" y="2094271"/>
                </a:cubicBezTo>
                <a:cubicBezTo>
                  <a:pt x="848656" y="2109019"/>
                  <a:pt x="864579" y="2122680"/>
                  <a:pt x="878153" y="2138516"/>
                </a:cubicBezTo>
                <a:cubicBezTo>
                  <a:pt x="894150" y="2157179"/>
                  <a:pt x="905017" y="2180129"/>
                  <a:pt x="922398" y="2197510"/>
                </a:cubicBezTo>
                <a:cubicBezTo>
                  <a:pt x="934932" y="2210044"/>
                  <a:pt x="951895" y="2217175"/>
                  <a:pt x="966643" y="2227007"/>
                </a:cubicBezTo>
                <a:cubicBezTo>
                  <a:pt x="976475" y="2241755"/>
                  <a:pt x="988213" y="2255398"/>
                  <a:pt x="996140" y="2271252"/>
                </a:cubicBezTo>
                <a:cubicBezTo>
                  <a:pt x="1003092" y="2285157"/>
                  <a:pt x="1003175" y="2301999"/>
                  <a:pt x="1010888" y="2315497"/>
                </a:cubicBezTo>
                <a:cubicBezTo>
                  <a:pt x="1023083" y="2336839"/>
                  <a:pt x="1042105" y="2353647"/>
                  <a:pt x="1055133" y="2374491"/>
                </a:cubicBezTo>
                <a:cubicBezTo>
                  <a:pt x="1066785" y="2393135"/>
                  <a:pt x="1069084" y="2417938"/>
                  <a:pt x="1084630" y="2433484"/>
                </a:cubicBezTo>
                <a:cubicBezTo>
                  <a:pt x="1109697" y="2458551"/>
                  <a:pt x="1173120" y="2492478"/>
                  <a:pt x="1173120" y="2492478"/>
                </a:cubicBezTo>
                <a:cubicBezTo>
                  <a:pt x="1249028" y="2644290"/>
                  <a:pt x="1153859" y="2488717"/>
                  <a:pt x="1246862" y="2566220"/>
                </a:cubicBezTo>
                <a:cubicBezTo>
                  <a:pt x="1265745" y="2581956"/>
                  <a:pt x="1275110" y="2606550"/>
                  <a:pt x="1291107" y="2625213"/>
                </a:cubicBezTo>
                <a:cubicBezTo>
                  <a:pt x="1304681" y="2641049"/>
                  <a:pt x="1319330" y="2656105"/>
                  <a:pt x="1335353" y="2669458"/>
                </a:cubicBezTo>
                <a:cubicBezTo>
                  <a:pt x="1366623" y="2695516"/>
                  <a:pt x="1402527" y="2710420"/>
                  <a:pt x="1438591" y="2728452"/>
                </a:cubicBezTo>
                <a:cubicBezTo>
                  <a:pt x="1443507" y="2743200"/>
                  <a:pt x="1442347" y="2761704"/>
                  <a:pt x="1453340" y="2772697"/>
                </a:cubicBezTo>
                <a:cubicBezTo>
                  <a:pt x="1478407" y="2797764"/>
                  <a:pt x="1541830" y="2831691"/>
                  <a:pt x="1541830" y="2831691"/>
                </a:cubicBezTo>
                <a:cubicBezTo>
                  <a:pt x="1556611" y="2876036"/>
                  <a:pt x="1554307" y="2882060"/>
                  <a:pt x="1586075" y="2920181"/>
                </a:cubicBezTo>
                <a:cubicBezTo>
                  <a:pt x="1599428" y="2936204"/>
                  <a:pt x="1616967" y="2948403"/>
                  <a:pt x="1630320" y="2964426"/>
                </a:cubicBezTo>
                <a:cubicBezTo>
                  <a:pt x="1641668" y="2978043"/>
                  <a:pt x="1649514" y="2994247"/>
                  <a:pt x="1659817" y="3008671"/>
                </a:cubicBezTo>
                <a:cubicBezTo>
                  <a:pt x="1674104" y="3028673"/>
                  <a:pt x="1689966" y="3047528"/>
                  <a:pt x="1704062" y="3067665"/>
                </a:cubicBezTo>
                <a:cubicBezTo>
                  <a:pt x="1724392" y="3096707"/>
                  <a:pt x="1743391" y="3126658"/>
                  <a:pt x="1763056" y="3156155"/>
                </a:cubicBezTo>
                <a:cubicBezTo>
                  <a:pt x="1772888" y="3170903"/>
                  <a:pt x="1780019" y="3187866"/>
                  <a:pt x="1792553" y="3200400"/>
                </a:cubicBezTo>
                <a:cubicBezTo>
                  <a:pt x="1807301" y="3215148"/>
                  <a:pt x="1820334" y="3231840"/>
                  <a:pt x="1836798" y="3244645"/>
                </a:cubicBezTo>
                <a:cubicBezTo>
                  <a:pt x="1864781" y="3266410"/>
                  <a:pt x="1925288" y="3303639"/>
                  <a:pt x="1925288" y="3303639"/>
                </a:cubicBezTo>
                <a:cubicBezTo>
                  <a:pt x="2009822" y="3430439"/>
                  <a:pt x="1897262" y="3281218"/>
                  <a:pt x="1999030" y="3362633"/>
                </a:cubicBezTo>
                <a:cubicBezTo>
                  <a:pt x="2012871" y="3373706"/>
                  <a:pt x="2015993" y="3394344"/>
                  <a:pt x="2028527" y="3406878"/>
                </a:cubicBezTo>
                <a:cubicBezTo>
                  <a:pt x="2041061" y="3419412"/>
                  <a:pt x="2060238" y="3423841"/>
                  <a:pt x="2072772" y="3436375"/>
                </a:cubicBezTo>
                <a:cubicBezTo>
                  <a:pt x="2090153" y="3453756"/>
                  <a:pt x="2099636" y="3477987"/>
                  <a:pt x="2117017" y="3495368"/>
                </a:cubicBezTo>
                <a:cubicBezTo>
                  <a:pt x="2134398" y="3512749"/>
                  <a:pt x="2158630" y="3522232"/>
                  <a:pt x="2176011" y="3539613"/>
                </a:cubicBezTo>
                <a:cubicBezTo>
                  <a:pt x="2193392" y="3556994"/>
                  <a:pt x="2204259" y="3579944"/>
                  <a:pt x="2220256" y="3598607"/>
                </a:cubicBezTo>
                <a:cubicBezTo>
                  <a:pt x="2233830" y="3614443"/>
                  <a:pt x="2251148" y="3626829"/>
                  <a:pt x="2264501" y="3642852"/>
                </a:cubicBezTo>
                <a:cubicBezTo>
                  <a:pt x="2290560" y="3674122"/>
                  <a:pt x="2305463" y="3710026"/>
                  <a:pt x="2323495" y="3746091"/>
                </a:cubicBezTo>
                <a:cubicBezTo>
                  <a:pt x="2355852" y="3875523"/>
                  <a:pt x="2309738" y="3747280"/>
                  <a:pt x="2382488" y="3834581"/>
                </a:cubicBezTo>
                <a:cubicBezTo>
                  <a:pt x="2476045" y="3946850"/>
                  <a:pt x="2348437" y="3851210"/>
                  <a:pt x="2456230" y="3923071"/>
                </a:cubicBezTo>
                <a:cubicBezTo>
                  <a:pt x="2470978" y="3947652"/>
                  <a:pt x="2487655" y="3971174"/>
                  <a:pt x="2500475" y="3996813"/>
                </a:cubicBezTo>
                <a:cubicBezTo>
                  <a:pt x="2507428" y="4010718"/>
                  <a:pt x="2506601" y="4028123"/>
                  <a:pt x="2515224" y="4041058"/>
                </a:cubicBezTo>
                <a:cubicBezTo>
                  <a:pt x="2526794" y="4058413"/>
                  <a:pt x="2544721" y="4070555"/>
                  <a:pt x="2559469" y="4085304"/>
                </a:cubicBezTo>
                <a:cubicBezTo>
                  <a:pt x="2586508" y="4166423"/>
                  <a:pt x="2557970" y="4093744"/>
                  <a:pt x="2603714" y="4173794"/>
                </a:cubicBezTo>
                <a:cubicBezTo>
                  <a:pt x="2614622" y="4192883"/>
                  <a:pt x="2621900" y="4213935"/>
                  <a:pt x="2633211" y="4232787"/>
                </a:cubicBezTo>
                <a:cubicBezTo>
                  <a:pt x="2651450" y="4263186"/>
                  <a:pt x="2676350" y="4289570"/>
                  <a:pt x="2692204" y="4321278"/>
                </a:cubicBezTo>
                <a:cubicBezTo>
                  <a:pt x="2702036" y="4340942"/>
                  <a:pt x="2710049" y="4361627"/>
                  <a:pt x="2721701" y="4380271"/>
                </a:cubicBezTo>
                <a:cubicBezTo>
                  <a:pt x="2753844" y="4431700"/>
                  <a:pt x="2768707" y="4434493"/>
                  <a:pt x="2795443" y="4483510"/>
                </a:cubicBezTo>
                <a:cubicBezTo>
                  <a:pt x="2816499" y="4522112"/>
                  <a:pt x="2830045" y="4564911"/>
                  <a:pt x="2854436" y="4601497"/>
                </a:cubicBezTo>
                <a:cubicBezTo>
                  <a:pt x="2864268" y="4616245"/>
                  <a:pt x="2876006" y="4629888"/>
                  <a:pt x="2883933" y="4645742"/>
                </a:cubicBezTo>
                <a:cubicBezTo>
                  <a:pt x="2890886" y="4659647"/>
                  <a:pt x="2888970" y="4677848"/>
                  <a:pt x="2898682" y="4689987"/>
                </a:cubicBezTo>
                <a:cubicBezTo>
                  <a:pt x="2909755" y="4703828"/>
                  <a:pt x="2928179" y="4709652"/>
                  <a:pt x="2942927" y="4719484"/>
                </a:cubicBezTo>
                <a:cubicBezTo>
                  <a:pt x="2952759" y="4739149"/>
                  <a:pt x="2963763" y="4758270"/>
                  <a:pt x="2972424" y="4778478"/>
                </a:cubicBezTo>
                <a:cubicBezTo>
                  <a:pt x="2978548" y="4792767"/>
                  <a:pt x="2978549" y="4809788"/>
                  <a:pt x="2987172" y="4822723"/>
                </a:cubicBezTo>
                <a:cubicBezTo>
                  <a:pt x="2998741" y="4840077"/>
                  <a:pt x="3019294" y="4849996"/>
                  <a:pt x="3031417" y="4866968"/>
                </a:cubicBezTo>
                <a:cubicBezTo>
                  <a:pt x="3099460" y="4962228"/>
                  <a:pt x="3017935" y="4897310"/>
                  <a:pt x="3105159" y="4955458"/>
                </a:cubicBezTo>
                <a:cubicBezTo>
                  <a:pt x="3136795" y="5050371"/>
                  <a:pt x="3095105" y="4947283"/>
                  <a:pt x="3164153" y="5043949"/>
                </a:cubicBezTo>
                <a:cubicBezTo>
                  <a:pt x="3176932" y="5061839"/>
                  <a:pt x="3179915" y="5085774"/>
                  <a:pt x="3193649" y="5102942"/>
                </a:cubicBezTo>
                <a:cubicBezTo>
                  <a:pt x="3219708" y="5135516"/>
                  <a:pt x="3282140" y="5191433"/>
                  <a:pt x="3282140" y="5191433"/>
                </a:cubicBezTo>
                <a:cubicBezTo>
                  <a:pt x="3303022" y="5254079"/>
                  <a:pt x="3311916" y="5287715"/>
                  <a:pt x="3355882" y="5353665"/>
                </a:cubicBezTo>
                <a:cubicBezTo>
                  <a:pt x="3390508" y="5405605"/>
                  <a:pt x="3421696" y="5444460"/>
                  <a:pt x="3444372" y="5501149"/>
                </a:cubicBezTo>
                <a:cubicBezTo>
                  <a:pt x="3455919" y="5530017"/>
                  <a:pt x="3466328" y="5559475"/>
                  <a:pt x="3473869" y="5589639"/>
                </a:cubicBezTo>
                <a:cubicBezTo>
                  <a:pt x="3478785" y="5609304"/>
                  <a:pt x="3481500" y="5629654"/>
                  <a:pt x="3488617" y="5648633"/>
                </a:cubicBezTo>
                <a:cubicBezTo>
                  <a:pt x="3496337" y="5669219"/>
                  <a:pt x="3508282" y="5687962"/>
                  <a:pt x="3518114" y="5707626"/>
                </a:cubicBezTo>
                <a:cubicBezTo>
                  <a:pt x="3558275" y="5868270"/>
                  <a:pt x="3529482" y="5789354"/>
                  <a:pt x="3606604" y="5943600"/>
                </a:cubicBezTo>
                <a:cubicBezTo>
                  <a:pt x="3644028" y="6018448"/>
                  <a:pt x="3617808" y="5990399"/>
                  <a:pt x="3680346" y="6032091"/>
                </a:cubicBezTo>
                <a:cubicBezTo>
                  <a:pt x="3685262" y="6051755"/>
                  <a:pt x="3687299" y="6072374"/>
                  <a:pt x="3695095" y="6091084"/>
                </a:cubicBezTo>
                <a:cubicBezTo>
                  <a:pt x="3738837" y="6196065"/>
                  <a:pt x="3742376" y="6193455"/>
                  <a:pt x="3798333" y="6268065"/>
                </a:cubicBezTo>
                <a:cubicBezTo>
                  <a:pt x="3844559" y="6452962"/>
                  <a:pt x="3772450" y="6220752"/>
                  <a:pt x="3857327" y="6356555"/>
                </a:cubicBezTo>
                <a:cubicBezTo>
                  <a:pt x="3873806" y="6382921"/>
                  <a:pt x="3869578" y="6419174"/>
                  <a:pt x="3886824" y="6445045"/>
                </a:cubicBezTo>
                <a:cubicBezTo>
                  <a:pt x="3896656" y="6459794"/>
                  <a:pt x="3904973" y="6475674"/>
                  <a:pt x="3916320" y="6489291"/>
                </a:cubicBezTo>
                <a:cubicBezTo>
                  <a:pt x="3929672" y="6505314"/>
                  <a:pt x="3948442" y="6516564"/>
                  <a:pt x="3960565" y="6533536"/>
                </a:cubicBezTo>
                <a:cubicBezTo>
                  <a:pt x="3973344" y="6551426"/>
                  <a:pt x="3979154" y="6573440"/>
                  <a:pt x="3990062" y="6592529"/>
                </a:cubicBezTo>
                <a:cubicBezTo>
                  <a:pt x="3998856" y="6607919"/>
                  <a:pt x="4009727" y="6622026"/>
                  <a:pt x="4019559" y="6636775"/>
                </a:cubicBezTo>
                <a:cubicBezTo>
                  <a:pt x="4024475" y="6651523"/>
                  <a:pt x="4025684" y="6668085"/>
                  <a:pt x="4034307" y="6681020"/>
                </a:cubicBezTo>
                <a:cubicBezTo>
                  <a:pt x="4071154" y="6736291"/>
                  <a:pt x="4083922" y="6709192"/>
                  <a:pt x="4108049" y="6769510"/>
                </a:cubicBezTo>
                <a:cubicBezTo>
                  <a:pt x="4111701" y="6778639"/>
                  <a:pt x="4108049" y="6789175"/>
                  <a:pt x="4108049" y="6799007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igura a mano libera 34"/>
          <p:cNvSpPr/>
          <p:nvPr/>
        </p:nvSpPr>
        <p:spPr>
          <a:xfrm>
            <a:off x="2035277" y="113586"/>
            <a:ext cx="7152968" cy="6225082"/>
          </a:xfrm>
          <a:custGeom>
            <a:avLst/>
            <a:gdLst>
              <a:gd name="connsiteX0" fmla="*/ 2521975 w 7152968"/>
              <a:gd name="connsiteY0" fmla="*/ 0 h 6225082"/>
              <a:gd name="connsiteX1" fmla="*/ 2492478 w 7152968"/>
              <a:gd name="connsiteY1" fmla="*/ 162232 h 6225082"/>
              <a:gd name="connsiteX2" fmla="*/ 2448233 w 7152968"/>
              <a:gd name="connsiteY2" fmla="*/ 191729 h 6225082"/>
              <a:gd name="connsiteX3" fmla="*/ 2389239 w 7152968"/>
              <a:gd name="connsiteY3" fmla="*/ 280219 h 6225082"/>
              <a:gd name="connsiteX4" fmla="*/ 2344994 w 7152968"/>
              <a:gd name="connsiteY4" fmla="*/ 368709 h 6225082"/>
              <a:gd name="connsiteX5" fmla="*/ 2300749 w 7152968"/>
              <a:gd name="connsiteY5" fmla="*/ 398206 h 6225082"/>
              <a:gd name="connsiteX6" fmla="*/ 2271252 w 7152968"/>
              <a:gd name="connsiteY6" fmla="*/ 442451 h 6225082"/>
              <a:gd name="connsiteX7" fmla="*/ 2168013 w 7152968"/>
              <a:gd name="connsiteY7" fmla="*/ 516193 h 6225082"/>
              <a:gd name="connsiteX8" fmla="*/ 2079523 w 7152968"/>
              <a:gd name="connsiteY8" fmla="*/ 589935 h 6225082"/>
              <a:gd name="connsiteX9" fmla="*/ 2079523 w 7152968"/>
              <a:gd name="connsiteY9" fmla="*/ 1356851 h 6225082"/>
              <a:gd name="connsiteX10" fmla="*/ 2123768 w 7152968"/>
              <a:gd name="connsiteY10" fmla="*/ 1460090 h 6225082"/>
              <a:gd name="connsiteX11" fmla="*/ 2168013 w 7152968"/>
              <a:gd name="connsiteY11" fmla="*/ 1489587 h 6225082"/>
              <a:gd name="connsiteX12" fmla="*/ 2256504 w 7152968"/>
              <a:gd name="connsiteY12" fmla="*/ 1563329 h 6225082"/>
              <a:gd name="connsiteX13" fmla="*/ 2271252 w 7152968"/>
              <a:gd name="connsiteY13" fmla="*/ 1622322 h 6225082"/>
              <a:gd name="connsiteX14" fmla="*/ 2300749 w 7152968"/>
              <a:gd name="connsiteY14" fmla="*/ 1710812 h 6225082"/>
              <a:gd name="connsiteX15" fmla="*/ 2315497 w 7152968"/>
              <a:gd name="connsiteY15" fmla="*/ 1769806 h 6225082"/>
              <a:gd name="connsiteX16" fmla="*/ 2330246 w 7152968"/>
              <a:gd name="connsiteY16" fmla="*/ 2079522 h 6225082"/>
              <a:gd name="connsiteX17" fmla="*/ 2344994 w 7152968"/>
              <a:gd name="connsiteY17" fmla="*/ 2123767 h 6225082"/>
              <a:gd name="connsiteX18" fmla="*/ 2403988 w 7152968"/>
              <a:gd name="connsiteY18" fmla="*/ 2168012 h 6225082"/>
              <a:gd name="connsiteX19" fmla="*/ 2433484 w 7152968"/>
              <a:gd name="connsiteY19" fmla="*/ 2212258 h 6225082"/>
              <a:gd name="connsiteX20" fmla="*/ 2448233 w 7152968"/>
              <a:gd name="connsiteY20" fmla="*/ 2271251 h 6225082"/>
              <a:gd name="connsiteX21" fmla="*/ 2492478 w 7152968"/>
              <a:gd name="connsiteY21" fmla="*/ 2300748 h 6225082"/>
              <a:gd name="connsiteX22" fmla="*/ 2521975 w 7152968"/>
              <a:gd name="connsiteY22" fmla="*/ 2389238 h 6225082"/>
              <a:gd name="connsiteX23" fmla="*/ 2566220 w 7152968"/>
              <a:gd name="connsiteY23" fmla="*/ 2551471 h 6225082"/>
              <a:gd name="connsiteX24" fmla="*/ 2595717 w 7152968"/>
              <a:gd name="connsiteY24" fmla="*/ 2610464 h 6225082"/>
              <a:gd name="connsiteX25" fmla="*/ 2654710 w 7152968"/>
              <a:gd name="connsiteY25" fmla="*/ 2625212 h 6225082"/>
              <a:gd name="connsiteX26" fmla="*/ 2728452 w 7152968"/>
              <a:gd name="connsiteY26" fmla="*/ 2698954 h 6225082"/>
              <a:gd name="connsiteX27" fmla="*/ 2757949 w 7152968"/>
              <a:gd name="connsiteY27" fmla="*/ 2743200 h 6225082"/>
              <a:gd name="connsiteX28" fmla="*/ 2846439 w 7152968"/>
              <a:gd name="connsiteY28" fmla="*/ 2802193 h 6225082"/>
              <a:gd name="connsiteX29" fmla="*/ 2890684 w 7152968"/>
              <a:gd name="connsiteY29" fmla="*/ 2846438 h 6225082"/>
              <a:gd name="connsiteX30" fmla="*/ 2934929 w 7152968"/>
              <a:gd name="connsiteY30" fmla="*/ 2861187 h 6225082"/>
              <a:gd name="connsiteX31" fmla="*/ 2979175 w 7152968"/>
              <a:gd name="connsiteY31" fmla="*/ 2890683 h 6225082"/>
              <a:gd name="connsiteX32" fmla="*/ 3126658 w 7152968"/>
              <a:gd name="connsiteY32" fmla="*/ 2875935 h 6225082"/>
              <a:gd name="connsiteX33" fmla="*/ 3215149 w 7152968"/>
              <a:gd name="connsiteY33" fmla="*/ 2787445 h 6225082"/>
              <a:gd name="connsiteX34" fmla="*/ 3259394 w 7152968"/>
              <a:gd name="connsiteY34" fmla="*/ 2743200 h 6225082"/>
              <a:gd name="connsiteX35" fmla="*/ 3288891 w 7152968"/>
              <a:gd name="connsiteY35" fmla="*/ 2698954 h 6225082"/>
              <a:gd name="connsiteX36" fmla="*/ 3303639 w 7152968"/>
              <a:gd name="connsiteY36" fmla="*/ 2654709 h 6225082"/>
              <a:gd name="connsiteX37" fmla="*/ 3392129 w 7152968"/>
              <a:gd name="connsiteY37" fmla="*/ 2595716 h 6225082"/>
              <a:gd name="connsiteX38" fmla="*/ 3510117 w 7152968"/>
              <a:gd name="connsiteY38" fmla="*/ 2610464 h 6225082"/>
              <a:gd name="connsiteX39" fmla="*/ 3613355 w 7152968"/>
              <a:gd name="connsiteY39" fmla="*/ 2654709 h 6225082"/>
              <a:gd name="connsiteX40" fmla="*/ 3864078 w 7152968"/>
              <a:gd name="connsiteY40" fmla="*/ 2551471 h 6225082"/>
              <a:gd name="connsiteX41" fmla="*/ 3996813 w 7152968"/>
              <a:gd name="connsiteY41" fmla="*/ 2536722 h 6225082"/>
              <a:gd name="connsiteX42" fmla="*/ 4011562 w 7152968"/>
              <a:gd name="connsiteY42" fmla="*/ 2492477 h 6225082"/>
              <a:gd name="connsiteX43" fmla="*/ 4041058 w 7152968"/>
              <a:gd name="connsiteY43" fmla="*/ 2315496 h 6225082"/>
              <a:gd name="connsiteX44" fmla="*/ 4070555 w 7152968"/>
              <a:gd name="connsiteY44" fmla="*/ 2256503 h 6225082"/>
              <a:gd name="connsiteX45" fmla="*/ 4114800 w 7152968"/>
              <a:gd name="connsiteY45" fmla="*/ 2227006 h 6225082"/>
              <a:gd name="connsiteX46" fmla="*/ 4173794 w 7152968"/>
              <a:gd name="connsiteY46" fmla="*/ 2138516 h 6225082"/>
              <a:gd name="connsiteX47" fmla="*/ 4247536 w 7152968"/>
              <a:gd name="connsiteY47" fmla="*/ 2050025 h 6225082"/>
              <a:gd name="connsiteX48" fmla="*/ 4277033 w 7152968"/>
              <a:gd name="connsiteY48" fmla="*/ 1946787 h 6225082"/>
              <a:gd name="connsiteX49" fmla="*/ 4336026 w 7152968"/>
              <a:gd name="connsiteY49" fmla="*/ 1858296 h 6225082"/>
              <a:gd name="connsiteX50" fmla="*/ 4365523 w 7152968"/>
              <a:gd name="connsiteY50" fmla="*/ 1799303 h 6225082"/>
              <a:gd name="connsiteX51" fmla="*/ 4424517 w 7152968"/>
              <a:gd name="connsiteY51" fmla="*/ 1710812 h 6225082"/>
              <a:gd name="connsiteX52" fmla="*/ 4483510 w 7152968"/>
              <a:gd name="connsiteY52" fmla="*/ 1622322 h 6225082"/>
              <a:gd name="connsiteX53" fmla="*/ 4572000 w 7152968"/>
              <a:gd name="connsiteY53" fmla="*/ 1489587 h 6225082"/>
              <a:gd name="connsiteX54" fmla="*/ 4601497 w 7152968"/>
              <a:gd name="connsiteY54" fmla="*/ 1445341 h 6225082"/>
              <a:gd name="connsiteX55" fmla="*/ 4660491 w 7152968"/>
              <a:gd name="connsiteY55" fmla="*/ 1401096 h 6225082"/>
              <a:gd name="connsiteX56" fmla="*/ 4719484 w 7152968"/>
              <a:gd name="connsiteY56" fmla="*/ 1312606 h 6225082"/>
              <a:gd name="connsiteX57" fmla="*/ 4778478 w 7152968"/>
              <a:gd name="connsiteY57" fmla="*/ 1224116 h 6225082"/>
              <a:gd name="connsiteX58" fmla="*/ 4793226 w 7152968"/>
              <a:gd name="connsiteY58" fmla="*/ 1179871 h 6225082"/>
              <a:gd name="connsiteX59" fmla="*/ 4881717 w 7152968"/>
              <a:gd name="connsiteY59" fmla="*/ 1091380 h 6225082"/>
              <a:gd name="connsiteX60" fmla="*/ 4940710 w 7152968"/>
              <a:gd name="connsiteY60" fmla="*/ 988141 h 6225082"/>
              <a:gd name="connsiteX61" fmla="*/ 4955458 w 7152968"/>
              <a:gd name="connsiteY61" fmla="*/ 929148 h 6225082"/>
              <a:gd name="connsiteX62" fmla="*/ 5058697 w 7152968"/>
              <a:gd name="connsiteY62" fmla="*/ 796412 h 6225082"/>
              <a:gd name="connsiteX63" fmla="*/ 5102942 w 7152968"/>
              <a:gd name="connsiteY63" fmla="*/ 737419 h 6225082"/>
              <a:gd name="connsiteX64" fmla="*/ 5117691 w 7152968"/>
              <a:gd name="connsiteY64" fmla="*/ 678425 h 6225082"/>
              <a:gd name="connsiteX65" fmla="*/ 5132439 w 7152968"/>
              <a:gd name="connsiteY65" fmla="*/ 634180 h 6225082"/>
              <a:gd name="connsiteX66" fmla="*/ 5117691 w 7152968"/>
              <a:gd name="connsiteY66" fmla="*/ 471948 h 6225082"/>
              <a:gd name="connsiteX67" fmla="*/ 5132439 w 7152968"/>
              <a:gd name="connsiteY67" fmla="*/ 221225 h 6225082"/>
              <a:gd name="connsiteX68" fmla="*/ 5161936 w 7152968"/>
              <a:gd name="connsiteY68" fmla="*/ 176980 h 6225082"/>
              <a:gd name="connsiteX69" fmla="*/ 5220929 w 7152968"/>
              <a:gd name="connsiteY69" fmla="*/ 162232 h 6225082"/>
              <a:gd name="connsiteX70" fmla="*/ 5294671 w 7152968"/>
              <a:gd name="connsiteY70" fmla="*/ 191729 h 6225082"/>
              <a:gd name="connsiteX71" fmla="*/ 5412658 w 7152968"/>
              <a:gd name="connsiteY71" fmla="*/ 221225 h 6225082"/>
              <a:gd name="connsiteX72" fmla="*/ 5456904 w 7152968"/>
              <a:gd name="connsiteY72" fmla="*/ 250722 h 6225082"/>
              <a:gd name="connsiteX73" fmla="*/ 5501149 w 7152968"/>
              <a:gd name="connsiteY73" fmla="*/ 265471 h 6225082"/>
              <a:gd name="connsiteX74" fmla="*/ 5545394 w 7152968"/>
              <a:gd name="connsiteY74" fmla="*/ 309716 h 6225082"/>
              <a:gd name="connsiteX75" fmla="*/ 5633884 w 7152968"/>
              <a:gd name="connsiteY75" fmla="*/ 368709 h 6225082"/>
              <a:gd name="connsiteX76" fmla="*/ 5663381 w 7152968"/>
              <a:gd name="connsiteY76" fmla="*/ 427703 h 6225082"/>
              <a:gd name="connsiteX77" fmla="*/ 5751871 w 7152968"/>
              <a:gd name="connsiteY77" fmla="*/ 486696 h 6225082"/>
              <a:gd name="connsiteX78" fmla="*/ 5766620 w 7152968"/>
              <a:gd name="connsiteY78" fmla="*/ 545690 h 6225082"/>
              <a:gd name="connsiteX79" fmla="*/ 5855110 w 7152968"/>
              <a:gd name="connsiteY79" fmla="*/ 619432 h 6225082"/>
              <a:gd name="connsiteX80" fmla="*/ 5869858 w 7152968"/>
              <a:gd name="connsiteY80" fmla="*/ 663677 h 6225082"/>
              <a:gd name="connsiteX81" fmla="*/ 5899355 w 7152968"/>
              <a:gd name="connsiteY81" fmla="*/ 707922 h 6225082"/>
              <a:gd name="connsiteX82" fmla="*/ 5914104 w 7152968"/>
              <a:gd name="connsiteY82" fmla="*/ 855406 h 6225082"/>
              <a:gd name="connsiteX83" fmla="*/ 5899355 w 7152968"/>
              <a:gd name="connsiteY83" fmla="*/ 1032387 h 6225082"/>
              <a:gd name="connsiteX84" fmla="*/ 5840362 w 7152968"/>
              <a:gd name="connsiteY84" fmla="*/ 1165122 h 6225082"/>
              <a:gd name="connsiteX85" fmla="*/ 5810865 w 7152968"/>
              <a:gd name="connsiteY85" fmla="*/ 1268361 h 6225082"/>
              <a:gd name="connsiteX86" fmla="*/ 5781368 w 7152968"/>
              <a:gd name="connsiteY86" fmla="*/ 1327354 h 6225082"/>
              <a:gd name="connsiteX87" fmla="*/ 5766620 w 7152968"/>
              <a:gd name="connsiteY87" fmla="*/ 1386348 h 6225082"/>
              <a:gd name="connsiteX88" fmla="*/ 5707626 w 7152968"/>
              <a:gd name="connsiteY88" fmla="*/ 1474838 h 6225082"/>
              <a:gd name="connsiteX89" fmla="*/ 5663381 w 7152968"/>
              <a:gd name="connsiteY89" fmla="*/ 1592825 h 6225082"/>
              <a:gd name="connsiteX90" fmla="*/ 5633884 w 7152968"/>
              <a:gd name="connsiteY90" fmla="*/ 1637071 h 6225082"/>
              <a:gd name="connsiteX91" fmla="*/ 5589639 w 7152968"/>
              <a:gd name="connsiteY91" fmla="*/ 1666567 h 6225082"/>
              <a:gd name="connsiteX92" fmla="*/ 5530646 w 7152968"/>
              <a:gd name="connsiteY92" fmla="*/ 1814051 h 6225082"/>
              <a:gd name="connsiteX93" fmla="*/ 5383162 w 7152968"/>
              <a:gd name="connsiteY93" fmla="*/ 1946787 h 6225082"/>
              <a:gd name="connsiteX94" fmla="*/ 5309420 w 7152968"/>
              <a:gd name="connsiteY94" fmla="*/ 2005780 h 6225082"/>
              <a:gd name="connsiteX95" fmla="*/ 5265175 w 7152968"/>
              <a:gd name="connsiteY95" fmla="*/ 2035277 h 6225082"/>
              <a:gd name="connsiteX96" fmla="*/ 5161936 w 7152968"/>
              <a:gd name="connsiteY96" fmla="*/ 2050025 h 6225082"/>
              <a:gd name="connsiteX97" fmla="*/ 5147188 w 7152968"/>
              <a:gd name="connsiteY97" fmla="*/ 2094271 h 6225082"/>
              <a:gd name="connsiteX98" fmla="*/ 5088194 w 7152968"/>
              <a:gd name="connsiteY98" fmla="*/ 2138516 h 6225082"/>
              <a:gd name="connsiteX99" fmla="*/ 4984955 w 7152968"/>
              <a:gd name="connsiteY99" fmla="*/ 2241754 h 6225082"/>
              <a:gd name="connsiteX100" fmla="*/ 4837471 w 7152968"/>
              <a:gd name="connsiteY100" fmla="*/ 2344993 h 6225082"/>
              <a:gd name="connsiteX101" fmla="*/ 4793226 w 7152968"/>
              <a:gd name="connsiteY101" fmla="*/ 2374490 h 6225082"/>
              <a:gd name="connsiteX102" fmla="*/ 4704736 w 7152968"/>
              <a:gd name="connsiteY102" fmla="*/ 2448232 h 6225082"/>
              <a:gd name="connsiteX103" fmla="*/ 4498258 w 7152968"/>
              <a:gd name="connsiteY103" fmla="*/ 2536722 h 6225082"/>
              <a:gd name="connsiteX104" fmla="*/ 4395020 w 7152968"/>
              <a:gd name="connsiteY104" fmla="*/ 2595716 h 6225082"/>
              <a:gd name="connsiteX105" fmla="*/ 4365523 w 7152968"/>
              <a:gd name="connsiteY105" fmla="*/ 2639961 h 6225082"/>
              <a:gd name="connsiteX106" fmla="*/ 4277033 w 7152968"/>
              <a:gd name="connsiteY106" fmla="*/ 2713703 h 6225082"/>
              <a:gd name="connsiteX107" fmla="*/ 4218039 w 7152968"/>
              <a:gd name="connsiteY107" fmla="*/ 2802193 h 6225082"/>
              <a:gd name="connsiteX108" fmla="*/ 4203291 w 7152968"/>
              <a:gd name="connsiteY108" fmla="*/ 2846438 h 6225082"/>
              <a:gd name="connsiteX109" fmla="*/ 4144297 w 7152968"/>
              <a:gd name="connsiteY109" fmla="*/ 2949677 h 6225082"/>
              <a:gd name="connsiteX110" fmla="*/ 4114800 w 7152968"/>
              <a:gd name="connsiteY110" fmla="*/ 3008671 h 6225082"/>
              <a:gd name="connsiteX111" fmla="*/ 4100052 w 7152968"/>
              <a:gd name="connsiteY111" fmla="*/ 3406877 h 6225082"/>
              <a:gd name="connsiteX112" fmla="*/ 4085304 w 7152968"/>
              <a:gd name="connsiteY112" fmla="*/ 3465871 h 6225082"/>
              <a:gd name="connsiteX113" fmla="*/ 4026310 w 7152968"/>
              <a:gd name="connsiteY113" fmla="*/ 3554361 h 6225082"/>
              <a:gd name="connsiteX114" fmla="*/ 3996813 w 7152968"/>
              <a:gd name="connsiteY114" fmla="*/ 3642851 h 6225082"/>
              <a:gd name="connsiteX115" fmla="*/ 3952568 w 7152968"/>
              <a:gd name="connsiteY115" fmla="*/ 3687096 h 6225082"/>
              <a:gd name="connsiteX116" fmla="*/ 3923071 w 7152968"/>
              <a:gd name="connsiteY116" fmla="*/ 3731341 h 6225082"/>
              <a:gd name="connsiteX117" fmla="*/ 3864078 w 7152968"/>
              <a:gd name="connsiteY117" fmla="*/ 3760838 h 6225082"/>
              <a:gd name="connsiteX118" fmla="*/ 3805084 w 7152968"/>
              <a:gd name="connsiteY118" fmla="*/ 3805083 h 6225082"/>
              <a:gd name="connsiteX119" fmla="*/ 3760839 w 7152968"/>
              <a:gd name="connsiteY119" fmla="*/ 3834580 h 6225082"/>
              <a:gd name="connsiteX120" fmla="*/ 3524865 w 7152968"/>
              <a:gd name="connsiteY120" fmla="*/ 3760838 h 6225082"/>
              <a:gd name="connsiteX121" fmla="*/ 3495368 w 7152968"/>
              <a:gd name="connsiteY121" fmla="*/ 3701845 h 6225082"/>
              <a:gd name="connsiteX122" fmla="*/ 3436375 w 7152968"/>
              <a:gd name="connsiteY122" fmla="*/ 3598606 h 6225082"/>
              <a:gd name="connsiteX123" fmla="*/ 3406878 w 7152968"/>
              <a:gd name="connsiteY123" fmla="*/ 3554361 h 6225082"/>
              <a:gd name="connsiteX124" fmla="*/ 3318388 w 7152968"/>
              <a:gd name="connsiteY124" fmla="*/ 3495367 h 6225082"/>
              <a:gd name="connsiteX125" fmla="*/ 3229897 w 7152968"/>
              <a:gd name="connsiteY125" fmla="*/ 3421625 h 6225082"/>
              <a:gd name="connsiteX126" fmla="*/ 3185652 w 7152968"/>
              <a:gd name="connsiteY126" fmla="*/ 3480619 h 6225082"/>
              <a:gd name="connsiteX127" fmla="*/ 3126658 w 7152968"/>
              <a:gd name="connsiteY127" fmla="*/ 3569109 h 6225082"/>
              <a:gd name="connsiteX128" fmla="*/ 3126658 w 7152968"/>
              <a:gd name="connsiteY128" fmla="*/ 3790335 h 6225082"/>
              <a:gd name="connsiteX129" fmla="*/ 3097162 w 7152968"/>
              <a:gd name="connsiteY129" fmla="*/ 3864077 h 6225082"/>
              <a:gd name="connsiteX130" fmla="*/ 2934929 w 7152968"/>
              <a:gd name="connsiteY130" fmla="*/ 3849329 h 6225082"/>
              <a:gd name="connsiteX131" fmla="*/ 2831691 w 7152968"/>
              <a:gd name="connsiteY131" fmla="*/ 3819832 h 6225082"/>
              <a:gd name="connsiteX132" fmla="*/ 2743200 w 7152968"/>
              <a:gd name="connsiteY132" fmla="*/ 3775587 h 6225082"/>
              <a:gd name="connsiteX133" fmla="*/ 2654710 w 7152968"/>
              <a:gd name="connsiteY133" fmla="*/ 3701845 h 6225082"/>
              <a:gd name="connsiteX134" fmla="*/ 2610465 w 7152968"/>
              <a:gd name="connsiteY134" fmla="*/ 3687096 h 6225082"/>
              <a:gd name="connsiteX135" fmla="*/ 2566220 w 7152968"/>
              <a:gd name="connsiteY135" fmla="*/ 3657600 h 6225082"/>
              <a:gd name="connsiteX136" fmla="*/ 2462981 w 7152968"/>
              <a:gd name="connsiteY136" fmla="*/ 3613354 h 6225082"/>
              <a:gd name="connsiteX137" fmla="*/ 2374491 w 7152968"/>
              <a:gd name="connsiteY137" fmla="*/ 3554361 h 6225082"/>
              <a:gd name="connsiteX138" fmla="*/ 2241755 w 7152968"/>
              <a:gd name="connsiteY138" fmla="*/ 3495367 h 6225082"/>
              <a:gd name="connsiteX139" fmla="*/ 1858297 w 7152968"/>
              <a:gd name="connsiteY139" fmla="*/ 3465871 h 6225082"/>
              <a:gd name="connsiteX140" fmla="*/ 1755058 w 7152968"/>
              <a:gd name="connsiteY140" fmla="*/ 3406877 h 6225082"/>
              <a:gd name="connsiteX141" fmla="*/ 1696065 w 7152968"/>
              <a:gd name="connsiteY141" fmla="*/ 3377380 h 6225082"/>
              <a:gd name="connsiteX142" fmla="*/ 1607575 w 7152968"/>
              <a:gd name="connsiteY142" fmla="*/ 3333135 h 6225082"/>
              <a:gd name="connsiteX143" fmla="*/ 1474839 w 7152968"/>
              <a:gd name="connsiteY143" fmla="*/ 3259393 h 6225082"/>
              <a:gd name="connsiteX144" fmla="*/ 1312607 w 7152968"/>
              <a:gd name="connsiteY144" fmla="*/ 3185651 h 6225082"/>
              <a:gd name="connsiteX145" fmla="*/ 1253613 w 7152968"/>
              <a:gd name="connsiteY145" fmla="*/ 3141406 h 6225082"/>
              <a:gd name="connsiteX146" fmla="*/ 1194620 w 7152968"/>
              <a:gd name="connsiteY146" fmla="*/ 3126658 h 6225082"/>
              <a:gd name="connsiteX147" fmla="*/ 1150375 w 7152968"/>
              <a:gd name="connsiteY147" fmla="*/ 3082412 h 6225082"/>
              <a:gd name="connsiteX148" fmla="*/ 1106129 w 7152968"/>
              <a:gd name="connsiteY148" fmla="*/ 3067664 h 6225082"/>
              <a:gd name="connsiteX149" fmla="*/ 988142 w 7152968"/>
              <a:gd name="connsiteY149" fmla="*/ 3008671 h 6225082"/>
              <a:gd name="connsiteX150" fmla="*/ 943897 w 7152968"/>
              <a:gd name="connsiteY150" fmla="*/ 2979174 h 6225082"/>
              <a:gd name="connsiteX151" fmla="*/ 899652 w 7152968"/>
              <a:gd name="connsiteY151" fmla="*/ 2964425 h 6225082"/>
              <a:gd name="connsiteX152" fmla="*/ 781665 w 7152968"/>
              <a:gd name="connsiteY152" fmla="*/ 2905432 h 6225082"/>
              <a:gd name="connsiteX153" fmla="*/ 678426 w 7152968"/>
              <a:gd name="connsiteY153" fmla="*/ 2846438 h 6225082"/>
              <a:gd name="connsiteX154" fmla="*/ 634181 w 7152968"/>
              <a:gd name="connsiteY154" fmla="*/ 2787445 h 6225082"/>
              <a:gd name="connsiteX155" fmla="*/ 589936 w 7152968"/>
              <a:gd name="connsiteY155" fmla="*/ 2743200 h 6225082"/>
              <a:gd name="connsiteX156" fmla="*/ 530942 w 7152968"/>
              <a:gd name="connsiteY156" fmla="*/ 2639961 h 6225082"/>
              <a:gd name="connsiteX157" fmla="*/ 486697 w 7152968"/>
              <a:gd name="connsiteY157" fmla="*/ 2595716 h 6225082"/>
              <a:gd name="connsiteX158" fmla="*/ 457200 w 7152968"/>
              <a:gd name="connsiteY158" fmla="*/ 2536722 h 6225082"/>
              <a:gd name="connsiteX159" fmla="*/ 412955 w 7152968"/>
              <a:gd name="connsiteY159" fmla="*/ 2492477 h 6225082"/>
              <a:gd name="connsiteX160" fmla="*/ 383458 w 7152968"/>
              <a:gd name="connsiteY160" fmla="*/ 2448232 h 6225082"/>
              <a:gd name="connsiteX161" fmla="*/ 294968 w 7152968"/>
              <a:gd name="connsiteY161" fmla="*/ 2330245 h 6225082"/>
              <a:gd name="connsiteX162" fmla="*/ 280220 w 7152968"/>
              <a:gd name="connsiteY162" fmla="*/ 2286000 h 6225082"/>
              <a:gd name="connsiteX163" fmla="*/ 176981 w 7152968"/>
              <a:gd name="connsiteY163" fmla="*/ 2241754 h 6225082"/>
              <a:gd name="connsiteX164" fmla="*/ 88491 w 7152968"/>
              <a:gd name="connsiteY164" fmla="*/ 2168012 h 6225082"/>
              <a:gd name="connsiteX165" fmla="*/ 58994 w 7152968"/>
              <a:gd name="connsiteY165" fmla="*/ 2256503 h 6225082"/>
              <a:gd name="connsiteX166" fmla="*/ 44246 w 7152968"/>
              <a:gd name="connsiteY166" fmla="*/ 2300748 h 6225082"/>
              <a:gd name="connsiteX167" fmla="*/ 29497 w 7152968"/>
              <a:gd name="connsiteY167" fmla="*/ 2344993 h 6225082"/>
              <a:gd name="connsiteX168" fmla="*/ 0 w 7152968"/>
              <a:gd name="connsiteY168" fmla="*/ 2462980 h 6225082"/>
              <a:gd name="connsiteX169" fmla="*/ 14749 w 7152968"/>
              <a:gd name="connsiteY169" fmla="*/ 2551471 h 6225082"/>
              <a:gd name="connsiteX170" fmla="*/ 44246 w 7152968"/>
              <a:gd name="connsiteY170" fmla="*/ 2669458 h 6225082"/>
              <a:gd name="connsiteX171" fmla="*/ 73742 w 7152968"/>
              <a:gd name="connsiteY171" fmla="*/ 2920180 h 6225082"/>
              <a:gd name="connsiteX172" fmla="*/ 103239 w 7152968"/>
              <a:gd name="connsiteY172" fmla="*/ 3038167 h 6225082"/>
              <a:gd name="connsiteX173" fmla="*/ 147484 w 7152968"/>
              <a:gd name="connsiteY173" fmla="*/ 3067664 h 6225082"/>
              <a:gd name="connsiteX174" fmla="*/ 191729 w 7152968"/>
              <a:gd name="connsiteY174" fmla="*/ 3156154 h 6225082"/>
              <a:gd name="connsiteX175" fmla="*/ 235975 w 7152968"/>
              <a:gd name="connsiteY175" fmla="*/ 3244645 h 6225082"/>
              <a:gd name="connsiteX176" fmla="*/ 235975 w 7152968"/>
              <a:gd name="connsiteY176" fmla="*/ 3495367 h 6225082"/>
              <a:gd name="connsiteX177" fmla="*/ 265471 w 7152968"/>
              <a:gd name="connsiteY177" fmla="*/ 3539612 h 6225082"/>
              <a:gd name="connsiteX178" fmla="*/ 324465 w 7152968"/>
              <a:gd name="connsiteY178" fmla="*/ 3569109 h 6225082"/>
              <a:gd name="connsiteX179" fmla="*/ 353962 w 7152968"/>
              <a:gd name="connsiteY179" fmla="*/ 3613354 h 6225082"/>
              <a:gd name="connsiteX180" fmla="*/ 442452 w 7152968"/>
              <a:gd name="connsiteY180" fmla="*/ 3657600 h 6225082"/>
              <a:gd name="connsiteX181" fmla="*/ 501446 w 7152968"/>
              <a:gd name="connsiteY181" fmla="*/ 3687096 h 6225082"/>
              <a:gd name="connsiteX182" fmla="*/ 530942 w 7152968"/>
              <a:gd name="connsiteY182" fmla="*/ 3731341 h 6225082"/>
              <a:gd name="connsiteX183" fmla="*/ 589936 w 7152968"/>
              <a:gd name="connsiteY183" fmla="*/ 3760838 h 6225082"/>
              <a:gd name="connsiteX184" fmla="*/ 634181 w 7152968"/>
              <a:gd name="connsiteY184" fmla="*/ 3805083 h 6225082"/>
              <a:gd name="connsiteX185" fmla="*/ 648929 w 7152968"/>
              <a:gd name="connsiteY185" fmla="*/ 3849329 h 6225082"/>
              <a:gd name="connsiteX186" fmla="*/ 693175 w 7152968"/>
              <a:gd name="connsiteY186" fmla="*/ 3878825 h 6225082"/>
              <a:gd name="connsiteX187" fmla="*/ 752168 w 7152968"/>
              <a:gd name="connsiteY187" fmla="*/ 3923071 h 6225082"/>
              <a:gd name="connsiteX188" fmla="*/ 811162 w 7152968"/>
              <a:gd name="connsiteY188" fmla="*/ 4026309 h 6225082"/>
              <a:gd name="connsiteX189" fmla="*/ 855407 w 7152968"/>
              <a:gd name="connsiteY189" fmla="*/ 4070554 h 6225082"/>
              <a:gd name="connsiteX190" fmla="*/ 870155 w 7152968"/>
              <a:gd name="connsiteY190" fmla="*/ 4129548 h 6225082"/>
              <a:gd name="connsiteX191" fmla="*/ 899652 w 7152968"/>
              <a:gd name="connsiteY191" fmla="*/ 4173793 h 6225082"/>
              <a:gd name="connsiteX192" fmla="*/ 914400 w 7152968"/>
              <a:gd name="connsiteY192" fmla="*/ 4218038 h 6225082"/>
              <a:gd name="connsiteX193" fmla="*/ 943897 w 7152968"/>
              <a:gd name="connsiteY193" fmla="*/ 4277032 h 6225082"/>
              <a:gd name="connsiteX194" fmla="*/ 958646 w 7152968"/>
              <a:gd name="connsiteY194" fmla="*/ 4336025 h 6225082"/>
              <a:gd name="connsiteX195" fmla="*/ 988142 w 7152968"/>
              <a:gd name="connsiteY195" fmla="*/ 4395019 h 6225082"/>
              <a:gd name="connsiteX196" fmla="*/ 1002891 w 7152968"/>
              <a:gd name="connsiteY196" fmla="*/ 4454012 h 6225082"/>
              <a:gd name="connsiteX197" fmla="*/ 1047136 w 7152968"/>
              <a:gd name="connsiteY197" fmla="*/ 4498258 h 6225082"/>
              <a:gd name="connsiteX198" fmla="*/ 1106129 w 7152968"/>
              <a:gd name="connsiteY198" fmla="*/ 4572000 h 6225082"/>
              <a:gd name="connsiteX199" fmla="*/ 1135626 w 7152968"/>
              <a:gd name="connsiteY199" fmla="*/ 4630993 h 6225082"/>
              <a:gd name="connsiteX200" fmla="*/ 1179871 w 7152968"/>
              <a:gd name="connsiteY200" fmla="*/ 4675238 h 6225082"/>
              <a:gd name="connsiteX201" fmla="*/ 1253613 w 7152968"/>
              <a:gd name="connsiteY201" fmla="*/ 4763729 h 6225082"/>
              <a:gd name="connsiteX202" fmla="*/ 1312607 w 7152968"/>
              <a:gd name="connsiteY202" fmla="*/ 4807974 h 6225082"/>
              <a:gd name="connsiteX203" fmla="*/ 1386349 w 7152968"/>
              <a:gd name="connsiteY203" fmla="*/ 4881716 h 6225082"/>
              <a:gd name="connsiteX204" fmla="*/ 1401097 w 7152968"/>
              <a:gd name="connsiteY204" fmla="*/ 4925961 h 6225082"/>
              <a:gd name="connsiteX205" fmla="*/ 1445342 w 7152968"/>
              <a:gd name="connsiteY205" fmla="*/ 4940709 h 6225082"/>
              <a:gd name="connsiteX206" fmla="*/ 1489588 w 7152968"/>
              <a:gd name="connsiteY206" fmla="*/ 4970206 h 6225082"/>
              <a:gd name="connsiteX207" fmla="*/ 1533833 w 7152968"/>
              <a:gd name="connsiteY207" fmla="*/ 4984954 h 6225082"/>
              <a:gd name="connsiteX208" fmla="*/ 1592826 w 7152968"/>
              <a:gd name="connsiteY208" fmla="*/ 5014451 h 6225082"/>
              <a:gd name="connsiteX209" fmla="*/ 1651820 w 7152968"/>
              <a:gd name="connsiteY209" fmla="*/ 5029200 h 6225082"/>
              <a:gd name="connsiteX210" fmla="*/ 1710813 w 7152968"/>
              <a:gd name="connsiteY210" fmla="*/ 5058696 h 6225082"/>
              <a:gd name="connsiteX211" fmla="*/ 1858297 w 7152968"/>
              <a:gd name="connsiteY211" fmla="*/ 5102941 h 6225082"/>
              <a:gd name="connsiteX212" fmla="*/ 1902542 w 7152968"/>
              <a:gd name="connsiteY212" fmla="*/ 5117690 h 6225082"/>
              <a:gd name="connsiteX213" fmla="*/ 2005781 w 7152968"/>
              <a:gd name="connsiteY213" fmla="*/ 5132438 h 6225082"/>
              <a:gd name="connsiteX214" fmla="*/ 2168013 w 7152968"/>
              <a:gd name="connsiteY214" fmla="*/ 5220929 h 6225082"/>
              <a:gd name="connsiteX215" fmla="*/ 2256504 w 7152968"/>
              <a:gd name="connsiteY215" fmla="*/ 5309419 h 6225082"/>
              <a:gd name="connsiteX216" fmla="*/ 2300749 w 7152968"/>
              <a:gd name="connsiteY216" fmla="*/ 5442154 h 6225082"/>
              <a:gd name="connsiteX217" fmla="*/ 2315497 w 7152968"/>
              <a:gd name="connsiteY217" fmla="*/ 5486400 h 6225082"/>
              <a:gd name="connsiteX218" fmla="*/ 2344994 w 7152968"/>
              <a:gd name="connsiteY218" fmla="*/ 5604387 h 6225082"/>
              <a:gd name="connsiteX219" fmla="*/ 2359742 w 7152968"/>
              <a:gd name="connsiteY219" fmla="*/ 5663380 h 6225082"/>
              <a:gd name="connsiteX220" fmla="*/ 2448233 w 7152968"/>
              <a:gd name="connsiteY220" fmla="*/ 5825612 h 6225082"/>
              <a:gd name="connsiteX221" fmla="*/ 2492478 w 7152968"/>
              <a:gd name="connsiteY221" fmla="*/ 5869858 h 6225082"/>
              <a:gd name="connsiteX222" fmla="*/ 2551471 w 7152968"/>
              <a:gd name="connsiteY222" fmla="*/ 5958348 h 6225082"/>
              <a:gd name="connsiteX223" fmla="*/ 2566220 w 7152968"/>
              <a:gd name="connsiteY223" fmla="*/ 6002593 h 6225082"/>
              <a:gd name="connsiteX224" fmla="*/ 2610465 w 7152968"/>
              <a:gd name="connsiteY224" fmla="*/ 6046838 h 6225082"/>
              <a:gd name="connsiteX225" fmla="*/ 2639962 w 7152968"/>
              <a:gd name="connsiteY225" fmla="*/ 6091083 h 6225082"/>
              <a:gd name="connsiteX226" fmla="*/ 2698955 w 7152968"/>
              <a:gd name="connsiteY226" fmla="*/ 6120580 h 6225082"/>
              <a:gd name="connsiteX227" fmla="*/ 2743200 w 7152968"/>
              <a:gd name="connsiteY227" fmla="*/ 6164825 h 6225082"/>
              <a:gd name="connsiteX228" fmla="*/ 2846439 w 7152968"/>
              <a:gd name="connsiteY228" fmla="*/ 6194322 h 6225082"/>
              <a:gd name="connsiteX229" fmla="*/ 2920181 w 7152968"/>
              <a:gd name="connsiteY229" fmla="*/ 6179574 h 6225082"/>
              <a:gd name="connsiteX230" fmla="*/ 2964426 w 7152968"/>
              <a:gd name="connsiteY230" fmla="*/ 6120580 h 6225082"/>
              <a:gd name="connsiteX231" fmla="*/ 3052917 w 7152968"/>
              <a:gd name="connsiteY231" fmla="*/ 6135329 h 6225082"/>
              <a:gd name="connsiteX232" fmla="*/ 3156155 w 7152968"/>
              <a:gd name="connsiteY232" fmla="*/ 6150077 h 6225082"/>
              <a:gd name="connsiteX233" fmla="*/ 3377381 w 7152968"/>
              <a:gd name="connsiteY233" fmla="*/ 6223819 h 6225082"/>
              <a:gd name="connsiteX234" fmla="*/ 3421626 w 7152968"/>
              <a:gd name="connsiteY234" fmla="*/ 6194322 h 6225082"/>
              <a:gd name="connsiteX235" fmla="*/ 3480620 w 7152968"/>
              <a:gd name="connsiteY235" fmla="*/ 6076335 h 6225082"/>
              <a:gd name="connsiteX236" fmla="*/ 3495368 w 7152968"/>
              <a:gd name="connsiteY236" fmla="*/ 6032090 h 6225082"/>
              <a:gd name="connsiteX237" fmla="*/ 3539613 w 7152968"/>
              <a:gd name="connsiteY237" fmla="*/ 5987845 h 6225082"/>
              <a:gd name="connsiteX238" fmla="*/ 3569110 w 7152968"/>
              <a:gd name="connsiteY238" fmla="*/ 5943600 h 6225082"/>
              <a:gd name="connsiteX239" fmla="*/ 3613355 w 7152968"/>
              <a:gd name="connsiteY239" fmla="*/ 5884606 h 6225082"/>
              <a:gd name="connsiteX240" fmla="*/ 3642852 w 7152968"/>
              <a:gd name="connsiteY240" fmla="*/ 5825612 h 6225082"/>
              <a:gd name="connsiteX241" fmla="*/ 3672349 w 7152968"/>
              <a:gd name="connsiteY241" fmla="*/ 5781367 h 6225082"/>
              <a:gd name="connsiteX242" fmla="*/ 3701846 w 7152968"/>
              <a:gd name="connsiteY242" fmla="*/ 5692877 h 6225082"/>
              <a:gd name="connsiteX243" fmla="*/ 3790336 w 7152968"/>
              <a:gd name="connsiteY243" fmla="*/ 5530645 h 6225082"/>
              <a:gd name="connsiteX244" fmla="*/ 3834581 w 7152968"/>
              <a:gd name="connsiteY244" fmla="*/ 5471651 h 6225082"/>
              <a:gd name="connsiteX245" fmla="*/ 3878826 w 7152968"/>
              <a:gd name="connsiteY245" fmla="*/ 5442154 h 6225082"/>
              <a:gd name="connsiteX246" fmla="*/ 3893575 w 7152968"/>
              <a:gd name="connsiteY246" fmla="*/ 5397909 h 6225082"/>
              <a:gd name="connsiteX247" fmla="*/ 3967317 w 7152968"/>
              <a:gd name="connsiteY247" fmla="*/ 5309419 h 6225082"/>
              <a:gd name="connsiteX248" fmla="*/ 4011562 w 7152968"/>
              <a:gd name="connsiteY248" fmla="*/ 5294671 h 6225082"/>
              <a:gd name="connsiteX249" fmla="*/ 4542504 w 7152968"/>
              <a:gd name="connsiteY249" fmla="*/ 5309419 h 6225082"/>
              <a:gd name="connsiteX250" fmla="*/ 4630994 w 7152968"/>
              <a:gd name="connsiteY250" fmla="*/ 5383161 h 6225082"/>
              <a:gd name="connsiteX251" fmla="*/ 4675239 w 7152968"/>
              <a:gd name="connsiteY251" fmla="*/ 5397909 h 6225082"/>
              <a:gd name="connsiteX252" fmla="*/ 4763729 w 7152968"/>
              <a:gd name="connsiteY252" fmla="*/ 5456903 h 6225082"/>
              <a:gd name="connsiteX253" fmla="*/ 4807975 w 7152968"/>
              <a:gd name="connsiteY253" fmla="*/ 5486400 h 6225082"/>
              <a:gd name="connsiteX254" fmla="*/ 4852220 w 7152968"/>
              <a:gd name="connsiteY254" fmla="*/ 5501148 h 6225082"/>
              <a:gd name="connsiteX255" fmla="*/ 4940710 w 7152968"/>
              <a:gd name="connsiteY255" fmla="*/ 5560141 h 6225082"/>
              <a:gd name="connsiteX256" fmla="*/ 5058697 w 7152968"/>
              <a:gd name="connsiteY256" fmla="*/ 5619135 h 6225082"/>
              <a:gd name="connsiteX257" fmla="*/ 5102942 w 7152968"/>
              <a:gd name="connsiteY257" fmla="*/ 5648632 h 6225082"/>
              <a:gd name="connsiteX258" fmla="*/ 5176684 w 7152968"/>
              <a:gd name="connsiteY258" fmla="*/ 5663380 h 6225082"/>
              <a:gd name="connsiteX259" fmla="*/ 5397910 w 7152968"/>
              <a:gd name="connsiteY259" fmla="*/ 5648632 h 6225082"/>
              <a:gd name="connsiteX260" fmla="*/ 5501149 w 7152968"/>
              <a:gd name="connsiteY260" fmla="*/ 5604387 h 6225082"/>
              <a:gd name="connsiteX261" fmla="*/ 5604388 w 7152968"/>
              <a:gd name="connsiteY261" fmla="*/ 5574890 h 6225082"/>
              <a:gd name="connsiteX262" fmla="*/ 5648633 w 7152968"/>
              <a:gd name="connsiteY262" fmla="*/ 5545393 h 6225082"/>
              <a:gd name="connsiteX263" fmla="*/ 5928852 w 7152968"/>
              <a:gd name="connsiteY263" fmla="*/ 5530645 h 6225082"/>
              <a:gd name="connsiteX264" fmla="*/ 5987846 w 7152968"/>
              <a:gd name="connsiteY264" fmla="*/ 5545393 h 6225082"/>
              <a:gd name="connsiteX265" fmla="*/ 6091084 w 7152968"/>
              <a:gd name="connsiteY265" fmla="*/ 5604387 h 6225082"/>
              <a:gd name="connsiteX266" fmla="*/ 6135329 w 7152968"/>
              <a:gd name="connsiteY266" fmla="*/ 5619135 h 6225082"/>
              <a:gd name="connsiteX267" fmla="*/ 6223820 w 7152968"/>
              <a:gd name="connsiteY267" fmla="*/ 5663380 h 6225082"/>
              <a:gd name="connsiteX268" fmla="*/ 6327058 w 7152968"/>
              <a:gd name="connsiteY268" fmla="*/ 5722374 h 6225082"/>
              <a:gd name="connsiteX269" fmla="*/ 6386052 w 7152968"/>
              <a:gd name="connsiteY269" fmla="*/ 5737122 h 6225082"/>
              <a:gd name="connsiteX270" fmla="*/ 6445046 w 7152968"/>
              <a:gd name="connsiteY270" fmla="*/ 5766619 h 6225082"/>
              <a:gd name="connsiteX271" fmla="*/ 6548284 w 7152968"/>
              <a:gd name="connsiteY271" fmla="*/ 5796116 h 6225082"/>
              <a:gd name="connsiteX272" fmla="*/ 6681020 w 7152968"/>
              <a:gd name="connsiteY272" fmla="*/ 5869858 h 6225082"/>
              <a:gd name="connsiteX273" fmla="*/ 6725265 w 7152968"/>
              <a:gd name="connsiteY273" fmla="*/ 5914103 h 6225082"/>
              <a:gd name="connsiteX274" fmla="*/ 6769510 w 7152968"/>
              <a:gd name="connsiteY274" fmla="*/ 5928851 h 6225082"/>
              <a:gd name="connsiteX275" fmla="*/ 6828504 w 7152968"/>
              <a:gd name="connsiteY275" fmla="*/ 5958348 h 6225082"/>
              <a:gd name="connsiteX276" fmla="*/ 6872749 w 7152968"/>
              <a:gd name="connsiteY276" fmla="*/ 6002593 h 6225082"/>
              <a:gd name="connsiteX277" fmla="*/ 6946491 w 7152968"/>
              <a:gd name="connsiteY277" fmla="*/ 6017341 h 6225082"/>
              <a:gd name="connsiteX278" fmla="*/ 6990736 w 7152968"/>
              <a:gd name="connsiteY278" fmla="*/ 6032090 h 6225082"/>
              <a:gd name="connsiteX279" fmla="*/ 7049729 w 7152968"/>
              <a:gd name="connsiteY279" fmla="*/ 6061587 h 6225082"/>
              <a:gd name="connsiteX280" fmla="*/ 7152968 w 7152968"/>
              <a:gd name="connsiteY280" fmla="*/ 6120580 h 622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7152968" h="6225082">
                <a:moveTo>
                  <a:pt x="2521975" y="0"/>
                </a:moveTo>
                <a:cubicBezTo>
                  <a:pt x="2512143" y="54077"/>
                  <a:pt x="2512209" y="110932"/>
                  <a:pt x="2492478" y="162232"/>
                </a:cubicBezTo>
                <a:cubicBezTo>
                  <a:pt x="2486115" y="178776"/>
                  <a:pt x="2458065" y="176981"/>
                  <a:pt x="2448233" y="191729"/>
                </a:cubicBezTo>
                <a:cubicBezTo>
                  <a:pt x="2372043" y="306013"/>
                  <a:pt x="2500319" y="206165"/>
                  <a:pt x="2389239" y="280219"/>
                </a:cubicBezTo>
                <a:cubicBezTo>
                  <a:pt x="2377244" y="316206"/>
                  <a:pt x="2373585" y="340118"/>
                  <a:pt x="2344994" y="368709"/>
                </a:cubicBezTo>
                <a:cubicBezTo>
                  <a:pt x="2332460" y="381243"/>
                  <a:pt x="2315497" y="388374"/>
                  <a:pt x="2300749" y="398206"/>
                </a:cubicBezTo>
                <a:cubicBezTo>
                  <a:pt x="2290917" y="412954"/>
                  <a:pt x="2283786" y="429917"/>
                  <a:pt x="2271252" y="442451"/>
                </a:cubicBezTo>
                <a:cubicBezTo>
                  <a:pt x="2218122" y="495580"/>
                  <a:pt x="2218256" y="474324"/>
                  <a:pt x="2168013" y="516193"/>
                </a:cubicBezTo>
                <a:cubicBezTo>
                  <a:pt x="2054456" y="610825"/>
                  <a:pt x="2189375" y="516699"/>
                  <a:pt x="2079523" y="589935"/>
                </a:cubicBezTo>
                <a:cubicBezTo>
                  <a:pt x="1989326" y="860533"/>
                  <a:pt x="2052967" y="653109"/>
                  <a:pt x="2079523" y="1356851"/>
                </a:cubicBezTo>
                <a:cubicBezTo>
                  <a:pt x="2080850" y="1392028"/>
                  <a:pt x="2098522" y="1434844"/>
                  <a:pt x="2123768" y="1460090"/>
                </a:cubicBezTo>
                <a:cubicBezTo>
                  <a:pt x="2136302" y="1472624"/>
                  <a:pt x="2154396" y="1478239"/>
                  <a:pt x="2168013" y="1489587"/>
                </a:cubicBezTo>
                <a:cubicBezTo>
                  <a:pt x="2281566" y="1584215"/>
                  <a:pt x="2146654" y="1490097"/>
                  <a:pt x="2256504" y="1563329"/>
                </a:cubicBezTo>
                <a:cubicBezTo>
                  <a:pt x="2261420" y="1582993"/>
                  <a:pt x="2265428" y="1602907"/>
                  <a:pt x="2271252" y="1622322"/>
                </a:cubicBezTo>
                <a:cubicBezTo>
                  <a:pt x="2280186" y="1652103"/>
                  <a:pt x="2293208" y="1680648"/>
                  <a:pt x="2300749" y="1710812"/>
                </a:cubicBezTo>
                <a:lnTo>
                  <a:pt x="2315497" y="1769806"/>
                </a:lnTo>
                <a:cubicBezTo>
                  <a:pt x="2320413" y="1873045"/>
                  <a:pt x="2321663" y="1976523"/>
                  <a:pt x="2330246" y="2079522"/>
                </a:cubicBezTo>
                <a:cubicBezTo>
                  <a:pt x="2331537" y="2095014"/>
                  <a:pt x="2335042" y="2111824"/>
                  <a:pt x="2344994" y="2123767"/>
                </a:cubicBezTo>
                <a:cubicBezTo>
                  <a:pt x="2360730" y="2142650"/>
                  <a:pt x="2384323" y="2153264"/>
                  <a:pt x="2403988" y="2168012"/>
                </a:cubicBezTo>
                <a:cubicBezTo>
                  <a:pt x="2413820" y="2182761"/>
                  <a:pt x="2426502" y="2195966"/>
                  <a:pt x="2433484" y="2212258"/>
                </a:cubicBezTo>
                <a:cubicBezTo>
                  <a:pt x="2441469" y="2230889"/>
                  <a:pt x="2436989" y="2254386"/>
                  <a:pt x="2448233" y="2271251"/>
                </a:cubicBezTo>
                <a:cubicBezTo>
                  <a:pt x="2458065" y="2285999"/>
                  <a:pt x="2477730" y="2290916"/>
                  <a:pt x="2492478" y="2300748"/>
                </a:cubicBezTo>
                <a:cubicBezTo>
                  <a:pt x="2502310" y="2330245"/>
                  <a:pt x="2514434" y="2359074"/>
                  <a:pt x="2521975" y="2389238"/>
                </a:cubicBezTo>
                <a:cubicBezTo>
                  <a:pt x="2533489" y="2435295"/>
                  <a:pt x="2552191" y="2512892"/>
                  <a:pt x="2566220" y="2551471"/>
                </a:cubicBezTo>
                <a:cubicBezTo>
                  <a:pt x="2573733" y="2572133"/>
                  <a:pt x="2578827" y="2596389"/>
                  <a:pt x="2595717" y="2610464"/>
                </a:cubicBezTo>
                <a:cubicBezTo>
                  <a:pt x="2611289" y="2623440"/>
                  <a:pt x="2635046" y="2620296"/>
                  <a:pt x="2654710" y="2625212"/>
                </a:cubicBezTo>
                <a:cubicBezTo>
                  <a:pt x="2733370" y="2743203"/>
                  <a:pt x="2630129" y="2600631"/>
                  <a:pt x="2728452" y="2698954"/>
                </a:cubicBezTo>
                <a:cubicBezTo>
                  <a:pt x="2740986" y="2711488"/>
                  <a:pt x="2744609" y="2731528"/>
                  <a:pt x="2757949" y="2743200"/>
                </a:cubicBezTo>
                <a:cubicBezTo>
                  <a:pt x="2784628" y="2766544"/>
                  <a:pt x="2821372" y="2777126"/>
                  <a:pt x="2846439" y="2802193"/>
                </a:cubicBezTo>
                <a:cubicBezTo>
                  <a:pt x="2861187" y="2816941"/>
                  <a:pt x="2873330" y="2834868"/>
                  <a:pt x="2890684" y="2846438"/>
                </a:cubicBezTo>
                <a:cubicBezTo>
                  <a:pt x="2903619" y="2855062"/>
                  <a:pt x="2921024" y="2854235"/>
                  <a:pt x="2934929" y="2861187"/>
                </a:cubicBezTo>
                <a:cubicBezTo>
                  <a:pt x="2950783" y="2869114"/>
                  <a:pt x="2964426" y="2880851"/>
                  <a:pt x="2979175" y="2890683"/>
                </a:cubicBezTo>
                <a:cubicBezTo>
                  <a:pt x="3028336" y="2885767"/>
                  <a:pt x="3078349" y="2886287"/>
                  <a:pt x="3126658" y="2875935"/>
                </a:cubicBezTo>
                <a:cubicBezTo>
                  <a:pt x="3206264" y="2858877"/>
                  <a:pt x="3174872" y="2843832"/>
                  <a:pt x="3215149" y="2787445"/>
                </a:cubicBezTo>
                <a:cubicBezTo>
                  <a:pt x="3227272" y="2770473"/>
                  <a:pt x="3246042" y="2759223"/>
                  <a:pt x="3259394" y="2743200"/>
                </a:cubicBezTo>
                <a:cubicBezTo>
                  <a:pt x="3270742" y="2729583"/>
                  <a:pt x="3279059" y="2713703"/>
                  <a:pt x="3288891" y="2698954"/>
                </a:cubicBezTo>
                <a:cubicBezTo>
                  <a:pt x="3293807" y="2684206"/>
                  <a:pt x="3295016" y="2667644"/>
                  <a:pt x="3303639" y="2654709"/>
                </a:cubicBezTo>
                <a:cubicBezTo>
                  <a:pt x="3335203" y="2607362"/>
                  <a:pt x="3345742" y="2611178"/>
                  <a:pt x="3392129" y="2595716"/>
                </a:cubicBezTo>
                <a:cubicBezTo>
                  <a:pt x="3431458" y="2600632"/>
                  <a:pt x="3471121" y="2603374"/>
                  <a:pt x="3510117" y="2610464"/>
                </a:cubicBezTo>
                <a:cubicBezTo>
                  <a:pt x="3544220" y="2616664"/>
                  <a:pt x="3584297" y="2640180"/>
                  <a:pt x="3613355" y="2654709"/>
                </a:cubicBezTo>
                <a:cubicBezTo>
                  <a:pt x="3717519" y="2602627"/>
                  <a:pt x="3757042" y="2571540"/>
                  <a:pt x="3864078" y="2551471"/>
                </a:cubicBezTo>
                <a:cubicBezTo>
                  <a:pt x="3907833" y="2543267"/>
                  <a:pt x="3952568" y="2541638"/>
                  <a:pt x="3996813" y="2536722"/>
                </a:cubicBezTo>
                <a:cubicBezTo>
                  <a:pt x="4001729" y="2521974"/>
                  <a:pt x="4008781" y="2507772"/>
                  <a:pt x="4011562" y="2492477"/>
                </a:cubicBezTo>
                <a:cubicBezTo>
                  <a:pt x="4021639" y="2437056"/>
                  <a:pt x="4020372" y="2370658"/>
                  <a:pt x="4041058" y="2315496"/>
                </a:cubicBezTo>
                <a:cubicBezTo>
                  <a:pt x="4048778" y="2294910"/>
                  <a:pt x="4056480" y="2273393"/>
                  <a:pt x="4070555" y="2256503"/>
                </a:cubicBezTo>
                <a:cubicBezTo>
                  <a:pt x="4081903" y="2242886"/>
                  <a:pt x="4100052" y="2236838"/>
                  <a:pt x="4114800" y="2227006"/>
                </a:cubicBezTo>
                <a:cubicBezTo>
                  <a:pt x="4146439" y="2132094"/>
                  <a:pt x="4104745" y="2235184"/>
                  <a:pt x="4173794" y="2138516"/>
                </a:cubicBezTo>
                <a:cubicBezTo>
                  <a:pt x="4241838" y="2043255"/>
                  <a:pt x="4160312" y="2108175"/>
                  <a:pt x="4247536" y="2050025"/>
                </a:cubicBezTo>
                <a:cubicBezTo>
                  <a:pt x="4251009" y="2036134"/>
                  <a:pt x="4267414" y="1964102"/>
                  <a:pt x="4277033" y="1946787"/>
                </a:cubicBezTo>
                <a:cubicBezTo>
                  <a:pt x="4294249" y="1915797"/>
                  <a:pt x="4320172" y="1890004"/>
                  <a:pt x="4336026" y="1858296"/>
                </a:cubicBezTo>
                <a:cubicBezTo>
                  <a:pt x="4345858" y="1838632"/>
                  <a:pt x="4354212" y="1818155"/>
                  <a:pt x="4365523" y="1799303"/>
                </a:cubicBezTo>
                <a:cubicBezTo>
                  <a:pt x="4383762" y="1768904"/>
                  <a:pt x="4424517" y="1710812"/>
                  <a:pt x="4424517" y="1710812"/>
                </a:cubicBezTo>
                <a:cubicBezTo>
                  <a:pt x="4452722" y="1626195"/>
                  <a:pt x="4419067" y="1705177"/>
                  <a:pt x="4483510" y="1622322"/>
                </a:cubicBezTo>
                <a:cubicBezTo>
                  <a:pt x="4483527" y="1622300"/>
                  <a:pt x="4557244" y="1511722"/>
                  <a:pt x="4572000" y="1489587"/>
                </a:cubicBezTo>
                <a:cubicBezTo>
                  <a:pt x="4581832" y="1474838"/>
                  <a:pt x="4587316" y="1455976"/>
                  <a:pt x="4601497" y="1445341"/>
                </a:cubicBezTo>
                <a:lnTo>
                  <a:pt x="4660491" y="1401096"/>
                </a:lnTo>
                <a:cubicBezTo>
                  <a:pt x="4695557" y="1295895"/>
                  <a:pt x="4645835" y="1423078"/>
                  <a:pt x="4719484" y="1312606"/>
                </a:cubicBezTo>
                <a:cubicBezTo>
                  <a:pt x="4804861" y="1184542"/>
                  <a:pt x="4637333" y="1365261"/>
                  <a:pt x="4778478" y="1224116"/>
                </a:cubicBezTo>
                <a:cubicBezTo>
                  <a:pt x="4783394" y="1209368"/>
                  <a:pt x="4783682" y="1192142"/>
                  <a:pt x="4793226" y="1179871"/>
                </a:cubicBezTo>
                <a:cubicBezTo>
                  <a:pt x="4818837" y="1146943"/>
                  <a:pt x="4881717" y="1091380"/>
                  <a:pt x="4881717" y="1091380"/>
                </a:cubicBezTo>
                <a:cubicBezTo>
                  <a:pt x="4926825" y="956053"/>
                  <a:pt x="4851424" y="1166714"/>
                  <a:pt x="4940710" y="988141"/>
                </a:cubicBezTo>
                <a:cubicBezTo>
                  <a:pt x="4949775" y="970011"/>
                  <a:pt x="4944835" y="946411"/>
                  <a:pt x="4955458" y="929148"/>
                </a:cubicBezTo>
                <a:cubicBezTo>
                  <a:pt x="4984835" y="881410"/>
                  <a:pt x="5024521" y="840841"/>
                  <a:pt x="5058697" y="796412"/>
                </a:cubicBezTo>
                <a:cubicBezTo>
                  <a:pt x="5073684" y="776929"/>
                  <a:pt x="5102942" y="737419"/>
                  <a:pt x="5102942" y="737419"/>
                </a:cubicBezTo>
                <a:cubicBezTo>
                  <a:pt x="5107858" y="717754"/>
                  <a:pt x="5112122" y="697915"/>
                  <a:pt x="5117691" y="678425"/>
                </a:cubicBezTo>
                <a:cubicBezTo>
                  <a:pt x="5121962" y="663477"/>
                  <a:pt x="5132439" y="649726"/>
                  <a:pt x="5132439" y="634180"/>
                </a:cubicBezTo>
                <a:cubicBezTo>
                  <a:pt x="5132439" y="579880"/>
                  <a:pt x="5122607" y="526025"/>
                  <a:pt x="5117691" y="471948"/>
                </a:cubicBezTo>
                <a:cubicBezTo>
                  <a:pt x="5122607" y="388374"/>
                  <a:pt x="5120020" y="304018"/>
                  <a:pt x="5132439" y="221225"/>
                </a:cubicBezTo>
                <a:cubicBezTo>
                  <a:pt x="5135068" y="203696"/>
                  <a:pt x="5147188" y="186812"/>
                  <a:pt x="5161936" y="176980"/>
                </a:cubicBezTo>
                <a:cubicBezTo>
                  <a:pt x="5178801" y="165737"/>
                  <a:pt x="5201265" y="167148"/>
                  <a:pt x="5220929" y="162232"/>
                </a:cubicBezTo>
                <a:cubicBezTo>
                  <a:pt x="5245510" y="172064"/>
                  <a:pt x="5269367" y="183943"/>
                  <a:pt x="5294671" y="191729"/>
                </a:cubicBezTo>
                <a:cubicBezTo>
                  <a:pt x="5333418" y="203651"/>
                  <a:pt x="5412658" y="221225"/>
                  <a:pt x="5412658" y="221225"/>
                </a:cubicBezTo>
                <a:cubicBezTo>
                  <a:pt x="5427407" y="231057"/>
                  <a:pt x="5441050" y="242795"/>
                  <a:pt x="5456904" y="250722"/>
                </a:cubicBezTo>
                <a:cubicBezTo>
                  <a:pt x="5470809" y="257675"/>
                  <a:pt x="5488214" y="256847"/>
                  <a:pt x="5501149" y="265471"/>
                </a:cubicBezTo>
                <a:cubicBezTo>
                  <a:pt x="5518503" y="277041"/>
                  <a:pt x="5528930" y="296911"/>
                  <a:pt x="5545394" y="309716"/>
                </a:cubicBezTo>
                <a:cubicBezTo>
                  <a:pt x="5573377" y="331480"/>
                  <a:pt x="5633884" y="368709"/>
                  <a:pt x="5633884" y="368709"/>
                </a:cubicBezTo>
                <a:cubicBezTo>
                  <a:pt x="5643716" y="388374"/>
                  <a:pt x="5647835" y="412157"/>
                  <a:pt x="5663381" y="427703"/>
                </a:cubicBezTo>
                <a:cubicBezTo>
                  <a:pt x="5688448" y="452770"/>
                  <a:pt x="5751871" y="486696"/>
                  <a:pt x="5751871" y="486696"/>
                </a:cubicBezTo>
                <a:cubicBezTo>
                  <a:pt x="5756787" y="506361"/>
                  <a:pt x="5756563" y="528091"/>
                  <a:pt x="5766620" y="545690"/>
                </a:cubicBezTo>
                <a:cubicBezTo>
                  <a:pt x="5784090" y="576263"/>
                  <a:pt x="5826917" y="600636"/>
                  <a:pt x="5855110" y="619432"/>
                </a:cubicBezTo>
                <a:cubicBezTo>
                  <a:pt x="5860026" y="634180"/>
                  <a:pt x="5862906" y="649772"/>
                  <a:pt x="5869858" y="663677"/>
                </a:cubicBezTo>
                <a:cubicBezTo>
                  <a:pt x="5877785" y="679531"/>
                  <a:pt x="5895369" y="690651"/>
                  <a:pt x="5899355" y="707922"/>
                </a:cubicBezTo>
                <a:cubicBezTo>
                  <a:pt x="5910465" y="756063"/>
                  <a:pt x="5909188" y="806245"/>
                  <a:pt x="5914104" y="855406"/>
                </a:cubicBezTo>
                <a:cubicBezTo>
                  <a:pt x="5909188" y="914400"/>
                  <a:pt x="5909087" y="973994"/>
                  <a:pt x="5899355" y="1032387"/>
                </a:cubicBezTo>
                <a:cubicBezTo>
                  <a:pt x="5880331" y="1146530"/>
                  <a:pt x="5877939" y="1089968"/>
                  <a:pt x="5840362" y="1165122"/>
                </a:cubicBezTo>
                <a:cubicBezTo>
                  <a:pt x="5822529" y="1200789"/>
                  <a:pt x="5825047" y="1230542"/>
                  <a:pt x="5810865" y="1268361"/>
                </a:cubicBezTo>
                <a:cubicBezTo>
                  <a:pt x="5803145" y="1288947"/>
                  <a:pt x="5791200" y="1307690"/>
                  <a:pt x="5781368" y="1327354"/>
                </a:cubicBezTo>
                <a:cubicBezTo>
                  <a:pt x="5776452" y="1347019"/>
                  <a:pt x="5775685" y="1368218"/>
                  <a:pt x="5766620" y="1386348"/>
                </a:cubicBezTo>
                <a:cubicBezTo>
                  <a:pt x="5750766" y="1418056"/>
                  <a:pt x="5707626" y="1474838"/>
                  <a:pt x="5707626" y="1474838"/>
                </a:cubicBezTo>
                <a:cubicBezTo>
                  <a:pt x="5691496" y="1539362"/>
                  <a:pt x="5697659" y="1532839"/>
                  <a:pt x="5663381" y="1592825"/>
                </a:cubicBezTo>
                <a:cubicBezTo>
                  <a:pt x="5654587" y="1608215"/>
                  <a:pt x="5646418" y="1624537"/>
                  <a:pt x="5633884" y="1637071"/>
                </a:cubicBezTo>
                <a:cubicBezTo>
                  <a:pt x="5621350" y="1649605"/>
                  <a:pt x="5604387" y="1656735"/>
                  <a:pt x="5589639" y="1666567"/>
                </a:cubicBezTo>
                <a:cubicBezTo>
                  <a:pt x="5579496" y="1696995"/>
                  <a:pt x="5555446" y="1783052"/>
                  <a:pt x="5530646" y="1814051"/>
                </a:cubicBezTo>
                <a:cubicBezTo>
                  <a:pt x="5373903" y="2009979"/>
                  <a:pt x="5505503" y="1824445"/>
                  <a:pt x="5383162" y="1946787"/>
                </a:cubicBezTo>
                <a:cubicBezTo>
                  <a:pt x="5316454" y="2013496"/>
                  <a:pt x="5395554" y="1977069"/>
                  <a:pt x="5309420" y="2005780"/>
                </a:cubicBezTo>
                <a:cubicBezTo>
                  <a:pt x="5294672" y="2015612"/>
                  <a:pt x="5282153" y="2030184"/>
                  <a:pt x="5265175" y="2035277"/>
                </a:cubicBezTo>
                <a:cubicBezTo>
                  <a:pt x="5231879" y="2045266"/>
                  <a:pt x="5193028" y="2034479"/>
                  <a:pt x="5161936" y="2050025"/>
                </a:cubicBezTo>
                <a:cubicBezTo>
                  <a:pt x="5148031" y="2056978"/>
                  <a:pt x="5157141" y="2082328"/>
                  <a:pt x="5147188" y="2094271"/>
                </a:cubicBezTo>
                <a:cubicBezTo>
                  <a:pt x="5131452" y="2113154"/>
                  <a:pt x="5104525" y="2120144"/>
                  <a:pt x="5088194" y="2138516"/>
                </a:cubicBezTo>
                <a:cubicBezTo>
                  <a:pt x="4988547" y="2250617"/>
                  <a:pt x="5076877" y="2211114"/>
                  <a:pt x="4984955" y="2241754"/>
                </a:cubicBezTo>
                <a:cubicBezTo>
                  <a:pt x="4897596" y="2307275"/>
                  <a:pt x="4946423" y="2272359"/>
                  <a:pt x="4837471" y="2344993"/>
                </a:cubicBezTo>
                <a:cubicBezTo>
                  <a:pt x="4822723" y="2354825"/>
                  <a:pt x="4805760" y="2361956"/>
                  <a:pt x="4793226" y="2374490"/>
                </a:cubicBezTo>
                <a:cubicBezTo>
                  <a:pt x="4765441" y="2402275"/>
                  <a:pt x="4741695" y="2431806"/>
                  <a:pt x="4704736" y="2448232"/>
                </a:cubicBezTo>
                <a:cubicBezTo>
                  <a:pt x="4611537" y="2489654"/>
                  <a:pt x="4591721" y="2466625"/>
                  <a:pt x="4498258" y="2536722"/>
                </a:cubicBezTo>
                <a:cubicBezTo>
                  <a:pt x="4426828" y="2590295"/>
                  <a:pt x="4462584" y="2573194"/>
                  <a:pt x="4395020" y="2595716"/>
                </a:cubicBezTo>
                <a:cubicBezTo>
                  <a:pt x="4385188" y="2610464"/>
                  <a:pt x="4378057" y="2627427"/>
                  <a:pt x="4365523" y="2639961"/>
                </a:cubicBezTo>
                <a:cubicBezTo>
                  <a:pt x="4280310" y="2725174"/>
                  <a:pt x="4361598" y="2604978"/>
                  <a:pt x="4277033" y="2713703"/>
                </a:cubicBezTo>
                <a:cubicBezTo>
                  <a:pt x="4255268" y="2741686"/>
                  <a:pt x="4218039" y="2802193"/>
                  <a:pt x="4218039" y="2802193"/>
                </a:cubicBezTo>
                <a:cubicBezTo>
                  <a:pt x="4213123" y="2816941"/>
                  <a:pt x="4209415" y="2832149"/>
                  <a:pt x="4203291" y="2846438"/>
                </a:cubicBezTo>
                <a:cubicBezTo>
                  <a:pt x="4165089" y="2935576"/>
                  <a:pt x="4186617" y="2875618"/>
                  <a:pt x="4144297" y="2949677"/>
                </a:cubicBezTo>
                <a:cubicBezTo>
                  <a:pt x="4133389" y="2968766"/>
                  <a:pt x="4124632" y="2989006"/>
                  <a:pt x="4114800" y="3008671"/>
                </a:cubicBezTo>
                <a:cubicBezTo>
                  <a:pt x="4109884" y="3141406"/>
                  <a:pt x="4108603" y="3274326"/>
                  <a:pt x="4100052" y="3406877"/>
                </a:cubicBezTo>
                <a:cubicBezTo>
                  <a:pt x="4098747" y="3427105"/>
                  <a:pt x="4094369" y="3447741"/>
                  <a:pt x="4085304" y="3465871"/>
                </a:cubicBezTo>
                <a:cubicBezTo>
                  <a:pt x="4069450" y="3497579"/>
                  <a:pt x="4026310" y="3554361"/>
                  <a:pt x="4026310" y="3554361"/>
                </a:cubicBezTo>
                <a:cubicBezTo>
                  <a:pt x="4016478" y="3583858"/>
                  <a:pt x="4018799" y="3620865"/>
                  <a:pt x="3996813" y="3642851"/>
                </a:cubicBezTo>
                <a:cubicBezTo>
                  <a:pt x="3982065" y="3657599"/>
                  <a:pt x="3965921" y="3671073"/>
                  <a:pt x="3952568" y="3687096"/>
                </a:cubicBezTo>
                <a:cubicBezTo>
                  <a:pt x="3941220" y="3700713"/>
                  <a:pt x="3936688" y="3719993"/>
                  <a:pt x="3923071" y="3731341"/>
                </a:cubicBezTo>
                <a:cubicBezTo>
                  <a:pt x="3906181" y="3745416"/>
                  <a:pt x="3882722" y="3749186"/>
                  <a:pt x="3864078" y="3760838"/>
                </a:cubicBezTo>
                <a:cubicBezTo>
                  <a:pt x="3843234" y="3773866"/>
                  <a:pt x="3825086" y="3790796"/>
                  <a:pt x="3805084" y="3805083"/>
                </a:cubicBezTo>
                <a:cubicBezTo>
                  <a:pt x="3790660" y="3815386"/>
                  <a:pt x="3775587" y="3824748"/>
                  <a:pt x="3760839" y="3834580"/>
                </a:cubicBezTo>
                <a:cubicBezTo>
                  <a:pt x="3638023" y="3815685"/>
                  <a:pt x="3585955" y="3846363"/>
                  <a:pt x="3524865" y="3760838"/>
                </a:cubicBezTo>
                <a:cubicBezTo>
                  <a:pt x="3512086" y="3742948"/>
                  <a:pt x="3505200" y="3721509"/>
                  <a:pt x="3495368" y="3701845"/>
                </a:cubicBezTo>
                <a:cubicBezTo>
                  <a:pt x="3471496" y="3606352"/>
                  <a:pt x="3499137" y="3673920"/>
                  <a:pt x="3436375" y="3598606"/>
                </a:cubicBezTo>
                <a:cubicBezTo>
                  <a:pt x="3425027" y="3584989"/>
                  <a:pt x="3420218" y="3566033"/>
                  <a:pt x="3406878" y="3554361"/>
                </a:cubicBezTo>
                <a:cubicBezTo>
                  <a:pt x="3380199" y="3531016"/>
                  <a:pt x="3343456" y="3520434"/>
                  <a:pt x="3318388" y="3495367"/>
                </a:cubicBezTo>
                <a:cubicBezTo>
                  <a:pt x="3261608" y="3438588"/>
                  <a:pt x="3291496" y="3462692"/>
                  <a:pt x="3229897" y="3421625"/>
                </a:cubicBezTo>
                <a:cubicBezTo>
                  <a:pt x="3215149" y="3441290"/>
                  <a:pt x="3199748" y="3460482"/>
                  <a:pt x="3185652" y="3480619"/>
                </a:cubicBezTo>
                <a:cubicBezTo>
                  <a:pt x="3165322" y="3509661"/>
                  <a:pt x="3126658" y="3569109"/>
                  <a:pt x="3126658" y="3569109"/>
                </a:cubicBezTo>
                <a:cubicBezTo>
                  <a:pt x="3084812" y="3736497"/>
                  <a:pt x="3147387" y="3458663"/>
                  <a:pt x="3126658" y="3790335"/>
                </a:cubicBezTo>
                <a:cubicBezTo>
                  <a:pt x="3125007" y="3816758"/>
                  <a:pt x="3106994" y="3839496"/>
                  <a:pt x="3097162" y="3864077"/>
                </a:cubicBezTo>
                <a:cubicBezTo>
                  <a:pt x="3043084" y="3859161"/>
                  <a:pt x="2988753" y="3856506"/>
                  <a:pt x="2934929" y="3849329"/>
                </a:cubicBezTo>
                <a:cubicBezTo>
                  <a:pt x="2904071" y="3845215"/>
                  <a:pt x="2862020" y="3829941"/>
                  <a:pt x="2831691" y="3819832"/>
                </a:cubicBezTo>
                <a:cubicBezTo>
                  <a:pt x="2704892" y="3735298"/>
                  <a:pt x="2865322" y="3836647"/>
                  <a:pt x="2743200" y="3775587"/>
                </a:cubicBezTo>
                <a:cubicBezTo>
                  <a:pt x="2646704" y="3727340"/>
                  <a:pt x="2752551" y="3767073"/>
                  <a:pt x="2654710" y="3701845"/>
                </a:cubicBezTo>
                <a:cubicBezTo>
                  <a:pt x="2641775" y="3693221"/>
                  <a:pt x="2624370" y="3694048"/>
                  <a:pt x="2610465" y="3687096"/>
                </a:cubicBezTo>
                <a:cubicBezTo>
                  <a:pt x="2594611" y="3679169"/>
                  <a:pt x="2582074" y="3665527"/>
                  <a:pt x="2566220" y="3657600"/>
                </a:cubicBezTo>
                <a:cubicBezTo>
                  <a:pt x="2444167" y="3596574"/>
                  <a:pt x="2616420" y="3705417"/>
                  <a:pt x="2462981" y="3613354"/>
                </a:cubicBezTo>
                <a:cubicBezTo>
                  <a:pt x="2432582" y="3595115"/>
                  <a:pt x="2403988" y="3574025"/>
                  <a:pt x="2374491" y="3554361"/>
                </a:cubicBezTo>
                <a:cubicBezTo>
                  <a:pt x="2330476" y="3525018"/>
                  <a:pt x="2301278" y="3499946"/>
                  <a:pt x="2241755" y="3495367"/>
                </a:cubicBezTo>
                <a:lnTo>
                  <a:pt x="1858297" y="3465871"/>
                </a:lnTo>
                <a:cubicBezTo>
                  <a:pt x="1771372" y="3436895"/>
                  <a:pt x="1857101" y="3470654"/>
                  <a:pt x="1755058" y="3406877"/>
                </a:cubicBezTo>
                <a:cubicBezTo>
                  <a:pt x="1736414" y="3395225"/>
                  <a:pt x="1715154" y="3388288"/>
                  <a:pt x="1696065" y="3377380"/>
                </a:cubicBezTo>
                <a:cubicBezTo>
                  <a:pt x="1616015" y="3331636"/>
                  <a:pt x="1688694" y="3360174"/>
                  <a:pt x="1607575" y="3333135"/>
                </a:cubicBezTo>
                <a:cubicBezTo>
                  <a:pt x="1404670" y="3197865"/>
                  <a:pt x="1597217" y="3315019"/>
                  <a:pt x="1474839" y="3259393"/>
                </a:cubicBezTo>
                <a:cubicBezTo>
                  <a:pt x="1293478" y="3176957"/>
                  <a:pt x="1416056" y="3220136"/>
                  <a:pt x="1312607" y="3185651"/>
                </a:cubicBezTo>
                <a:cubicBezTo>
                  <a:pt x="1292942" y="3170903"/>
                  <a:pt x="1275599" y="3152399"/>
                  <a:pt x="1253613" y="3141406"/>
                </a:cubicBezTo>
                <a:cubicBezTo>
                  <a:pt x="1235483" y="3132341"/>
                  <a:pt x="1212219" y="3136715"/>
                  <a:pt x="1194620" y="3126658"/>
                </a:cubicBezTo>
                <a:cubicBezTo>
                  <a:pt x="1176511" y="3116310"/>
                  <a:pt x="1167730" y="3093982"/>
                  <a:pt x="1150375" y="3082412"/>
                </a:cubicBezTo>
                <a:cubicBezTo>
                  <a:pt x="1137440" y="3073788"/>
                  <a:pt x="1120282" y="3074097"/>
                  <a:pt x="1106129" y="3067664"/>
                </a:cubicBezTo>
                <a:cubicBezTo>
                  <a:pt x="1066099" y="3049469"/>
                  <a:pt x="1024728" y="3033062"/>
                  <a:pt x="988142" y="3008671"/>
                </a:cubicBezTo>
                <a:cubicBezTo>
                  <a:pt x="973394" y="2998839"/>
                  <a:pt x="959751" y="2987101"/>
                  <a:pt x="943897" y="2979174"/>
                </a:cubicBezTo>
                <a:cubicBezTo>
                  <a:pt x="929992" y="2972221"/>
                  <a:pt x="913805" y="2970858"/>
                  <a:pt x="899652" y="2964425"/>
                </a:cubicBezTo>
                <a:cubicBezTo>
                  <a:pt x="859622" y="2946230"/>
                  <a:pt x="820994" y="2925096"/>
                  <a:pt x="781665" y="2905432"/>
                </a:cubicBezTo>
                <a:cubicBezTo>
                  <a:pt x="758529" y="2893864"/>
                  <a:pt x="699273" y="2867285"/>
                  <a:pt x="678426" y="2846438"/>
                </a:cubicBezTo>
                <a:cubicBezTo>
                  <a:pt x="661045" y="2829057"/>
                  <a:pt x="650178" y="2806108"/>
                  <a:pt x="634181" y="2787445"/>
                </a:cubicBezTo>
                <a:cubicBezTo>
                  <a:pt x="620607" y="2771609"/>
                  <a:pt x="603288" y="2759223"/>
                  <a:pt x="589936" y="2743200"/>
                </a:cubicBezTo>
                <a:cubicBezTo>
                  <a:pt x="520266" y="2659595"/>
                  <a:pt x="603068" y="2740937"/>
                  <a:pt x="530942" y="2639961"/>
                </a:cubicBezTo>
                <a:cubicBezTo>
                  <a:pt x="518819" y="2622989"/>
                  <a:pt x="498820" y="2612688"/>
                  <a:pt x="486697" y="2595716"/>
                </a:cubicBezTo>
                <a:cubicBezTo>
                  <a:pt x="473918" y="2577825"/>
                  <a:pt x="469979" y="2554613"/>
                  <a:pt x="457200" y="2536722"/>
                </a:cubicBezTo>
                <a:cubicBezTo>
                  <a:pt x="445077" y="2519750"/>
                  <a:pt x="426308" y="2508500"/>
                  <a:pt x="412955" y="2492477"/>
                </a:cubicBezTo>
                <a:cubicBezTo>
                  <a:pt x="401607" y="2478860"/>
                  <a:pt x="393884" y="2462567"/>
                  <a:pt x="383458" y="2448232"/>
                </a:cubicBezTo>
                <a:cubicBezTo>
                  <a:pt x="354543" y="2408474"/>
                  <a:pt x="294968" y="2330245"/>
                  <a:pt x="294968" y="2330245"/>
                </a:cubicBezTo>
                <a:cubicBezTo>
                  <a:pt x="290052" y="2315497"/>
                  <a:pt x="289931" y="2298139"/>
                  <a:pt x="280220" y="2286000"/>
                </a:cubicBezTo>
                <a:cubicBezTo>
                  <a:pt x="254757" y="2254171"/>
                  <a:pt x="212406" y="2250610"/>
                  <a:pt x="176981" y="2241754"/>
                </a:cubicBezTo>
                <a:cubicBezTo>
                  <a:pt x="167782" y="2227956"/>
                  <a:pt x="123035" y="2144982"/>
                  <a:pt x="88491" y="2168012"/>
                </a:cubicBezTo>
                <a:cubicBezTo>
                  <a:pt x="62621" y="2185259"/>
                  <a:pt x="68826" y="2227006"/>
                  <a:pt x="58994" y="2256503"/>
                </a:cubicBezTo>
                <a:lnTo>
                  <a:pt x="44246" y="2300748"/>
                </a:lnTo>
                <a:cubicBezTo>
                  <a:pt x="39330" y="2315496"/>
                  <a:pt x="32546" y="2329749"/>
                  <a:pt x="29497" y="2344993"/>
                </a:cubicBezTo>
                <a:cubicBezTo>
                  <a:pt x="11700" y="2433979"/>
                  <a:pt x="22676" y="2394954"/>
                  <a:pt x="0" y="2462980"/>
                </a:cubicBezTo>
                <a:cubicBezTo>
                  <a:pt x="4916" y="2492477"/>
                  <a:pt x="8483" y="2522231"/>
                  <a:pt x="14749" y="2551471"/>
                </a:cubicBezTo>
                <a:cubicBezTo>
                  <a:pt x="23243" y="2591111"/>
                  <a:pt x="44246" y="2669458"/>
                  <a:pt x="44246" y="2669458"/>
                </a:cubicBezTo>
                <a:cubicBezTo>
                  <a:pt x="70572" y="3038025"/>
                  <a:pt x="34815" y="2777449"/>
                  <a:pt x="73742" y="2920180"/>
                </a:cubicBezTo>
                <a:cubicBezTo>
                  <a:pt x="84409" y="2959291"/>
                  <a:pt x="69508" y="3015680"/>
                  <a:pt x="103239" y="3038167"/>
                </a:cubicBezTo>
                <a:lnTo>
                  <a:pt x="147484" y="3067664"/>
                </a:lnTo>
                <a:cubicBezTo>
                  <a:pt x="184557" y="3178879"/>
                  <a:pt x="134547" y="3041790"/>
                  <a:pt x="191729" y="3156154"/>
                </a:cubicBezTo>
                <a:cubicBezTo>
                  <a:pt x="252785" y="3278268"/>
                  <a:pt x="151448" y="3117856"/>
                  <a:pt x="235975" y="3244645"/>
                </a:cubicBezTo>
                <a:cubicBezTo>
                  <a:pt x="226262" y="3341770"/>
                  <a:pt x="208261" y="3402988"/>
                  <a:pt x="235975" y="3495367"/>
                </a:cubicBezTo>
                <a:cubicBezTo>
                  <a:pt x="241068" y="3512345"/>
                  <a:pt x="251854" y="3528265"/>
                  <a:pt x="265471" y="3539612"/>
                </a:cubicBezTo>
                <a:cubicBezTo>
                  <a:pt x="282361" y="3553687"/>
                  <a:pt x="304800" y="3559277"/>
                  <a:pt x="324465" y="3569109"/>
                </a:cubicBezTo>
                <a:cubicBezTo>
                  <a:pt x="334297" y="3583857"/>
                  <a:pt x="341428" y="3600820"/>
                  <a:pt x="353962" y="3613354"/>
                </a:cubicBezTo>
                <a:cubicBezTo>
                  <a:pt x="389389" y="3648781"/>
                  <a:pt x="400470" y="3639608"/>
                  <a:pt x="442452" y="3657600"/>
                </a:cubicBezTo>
                <a:cubicBezTo>
                  <a:pt x="462660" y="3666261"/>
                  <a:pt x="481781" y="3677264"/>
                  <a:pt x="501446" y="3687096"/>
                </a:cubicBezTo>
                <a:cubicBezTo>
                  <a:pt x="511278" y="3701844"/>
                  <a:pt x="517325" y="3719994"/>
                  <a:pt x="530942" y="3731341"/>
                </a:cubicBezTo>
                <a:cubicBezTo>
                  <a:pt x="547832" y="3745416"/>
                  <a:pt x="572045" y="3748059"/>
                  <a:pt x="589936" y="3760838"/>
                </a:cubicBezTo>
                <a:cubicBezTo>
                  <a:pt x="606908" y="3772961"/>
                  <a:pt x="619433" y="3790335"/>
                  <a:pt x="634181" y="3805083"/>
                </a:cubicBezTo>
                <a:cubicBezTo>
                  <a:pt x="639097" y="3819832"/>
                  <a:pt x="639217" y="3837189"/>
                  <a:pt x="648929" y="3849329"/>
                </a:cubicBezTo>
                <a:cubicBezTo>
                  <a:pt x="660002" y="3863170"/>
                  <a:pt x="678751" y="3868522"/>
                  <a:pt x="693175" y="3878825"/>
                </a:cubicBezTo>
                <a:cubicBezTo>
                  <a:pt x="713177" y="3893112"/>
                  <a:pt x="732504" y="3908322"/>
                  <a:pt x="752168" y="3923071"/>
                </a:cubicBezTo>
                <a:cubicBezTo>
                  <a:pt x="770200" y="3959134"/>
                  <a:pt x="785104" y="3995040"/>
                  <a:pt x="811162" y="4026309"/>
                </a:cubicBezTo>
                <a:cubicBezTo>
                  <a:pt x="824515" y="4042332"/>
                  <a:pt x="840659" y="4055806"/>
                  <a:pt x="855407" y="4070554"/>
                </a:cubicBezTo>
                <a:cubicBezTo>
                  <a:pt x="860323" y="4090219"/>
                  <a:pt x="862170" y="4110917"/>
                  <a:pt x="870155" y="4129548"/>
                </a:cubicBezTo>
                <a:cubicBezTo>
                  <a:pt x="877137" y="4145840"/>
                  <a:pt x="891725" y="4157939"/>
                  <a:pt x="899652" y="4173793"/>
                </a:cubicBezTo>
                <a:cubicBezTo>
                  <a:pt x="906604" y="4187698"/>
                  <a:pt x="908276" y="4203749"/>
                  <a:pt x="914400" y="4218038"/>
                </a:cubicBezTo>
                <a:cubicBezTo>
                  <a:pt x="923061" y="4238246"/>
                  <a:pt x="936177" y="4256446"/>
                  <a:pt x="943897" y="4277032"/>
                </a:cubicBezTo>
                <a:cubicBezTo>
                  <a:pt x="951014" y="4296011"/>
                  <a:pt x="951529" y="4317046"/>
                  <a:pt x="958646" y="4336025"/>
                </a:cubicBezTo>
                <a:cubicBezTo>
                  <a:pt x="966366" y="4356611"/>
                  <a:pt x="980422" y="4374433"/>
                  <a:pt x="988142" y="4395019"/>
                </a:cubicBezTo>
                <a:cubicBezTo>
                  <a:pt x="995259" y="4413998"/>
                  <a:pt x="992834" y="4436413"/>
                  <a:pt x="1002891" y="4454012"/>
                </a:cubicBezTo>
                <a:cubicBezTo>
                  <a:pt x="1013239" y="4472121"/>
                  <a:pt x="1032388" y="4483509"/>
                  <a:pt x="1047136" y="4498258"/>
                </a:cubicBezTo>
                <a:cubicBezTo>
                  <a:pt x="1082347" y="4603895"/>
                  <a:pt x="1032008" y="4483055"/>
                  <a:pt x="1106129" y="4572000"/>
                </a:cubicBezTo>
                <a:cubicBezTo>
                  <a:pt x="1120204" y="4588890"/>
                  <a:pt x="1122847" y="4613103"/>
                  <a:pt x="1135626" y="4630993"/>
                </a:cubicBezTo>
                <a:cubicBezTo>
                  <a:pt x="1147749" y="4647965"/>
                  <a:pt x="1166518" y="4659215"/>
                  <a:pt x="1179871" y="4675238"/>
                </a:cubicBezTo>
                <a:cubicBezTo>
                  <a:pt x="1236763" y="4743508"/>
                  <a:pt x="1178213" y="4699100"/>
                  <a:pt x="1253613" y="4763729"/>
                </a:cubicBezTo>
                <a:cubicBezTo>
                  <a:pt x="1272276" y="4779726"/>
                  <a:pt x="1295226" y="4790593"/>
                  <a:pt x="1312607" y="4807974"/>
                </a:cubicBezTo>
                <a:cubicBezTo>
                  <a:pt x="1410933" y="4906299"/>
                  <a:pt x="1268359" y="4803055"/>
                  <a:pt x="1386349" y="4881716"/>
                </a:cubicBezTo>
                <a:cubicBezTo>
                  <a:pt x="1391265" y="4896464"/>
                  <a:pt x="1390104" y="4914968"/>
                  <a:pt x="1401097" y="4925961"/>
                </a:cubicBezTo>
                <a:cubicBezTo>
                  <a:pt x="1412090" y="4936954"/>
                  <a:pt x="1431437" y="4933757"/>
                  <a:pt x="1445342" y="4940709"/>
                </a:cubicBezTo>
                <a:cubicBezTo>
                  <a:pt x="1461196" y="4948636"/>
                  <a:pt x="1473734" y="4962279"/>
                  <a:pt x="1489588" y="4970206"/>
                </a:cubicBezTo>
                <a:cubicBezTo>
                  <a:pt x="1503493" y="4977158"/>
                  <a:pt x="1519544" y="4978830"/>
                  <a:pt x="1533833" y="4984954"/>
                </a:cubicBezTo>
                <a:cubicBezTo>
                  <a:pt x="1554041" y="4993615"/>
                  <a:pt x="1572240" y="5006731"/>
                  <a:pt x="1592826" y="5014451"/>
                </a:cubicBezTo>
                <a:cubicBezTo>
                  <a:pt x="1611805" y="5021568"/>
                  <a:pt x="1632841" y="5022083"/>
                  <a:pt x="1651820" y="5029200"/>
                </a:cubicBezTo>
                <a:cubicBezTo>
                  <a:pt x="1672406" y="5036920"/>
                  <a:pt x="1690400" y="5050531"/>
                  <a:pt x="1710813" y="5058696"/>
                </a:cubicBezTo>
                <a:cubicBezTo>
                  <a:pt x="1798447" y="5093749"/>
                  <a:pt x="1782234" y="5081208"/>
                  <a:pt x="1858297" y="5102941"/>
                </a:cubicBezTo>
                <a:cubicBezTo>
                  <a:pt x="1873245" y="5107212"/>
                  <a:pt x="1887298" y="5114641"/>
                  <a:pt x="1902542" y="5117690"/>
                </a:cubicBezTo>
                <a:cubicBezTo>
                  <a:pt x="1936629" y="5124508"/>
                  <a:pt x="1971368" y="5127522"/>
                  <a:pt x="2005781" y="5132438"/>
                </a:cubicBezTo>
                <a:cubicBezTo>
                  <a:pt x="2025044" y="5142070"/>
                  <a:pt x="2133370" y="5190135"/>
                  <a:pt x="2168013" y="5220929"/>
                </a:cubicBezTo>
                <a:cubicBezTo>
                  <a:pt x="2199191" y="5248643"/>
                  <a:pt x="2256504" y="5309419"/>
                  <a:pt x="2256504" y="5309419"/>
                </a:cubicBezTo>
                <a:lnTo>
                  <a:pt x="2300749" y="5442154"/>
                </a:lnTo>
                <a:cubicBezTo>
                  <a:pt x="2305665" y="5456903"/>
                  <a:pt x="2311726" y="5471318"/>
                  <a:pt x="2315497" y="5486400"/>
                </a:cubicBezTo>
                <a:lnTo>
                  <a:pt x="2344994" y="5604387"/>
                </a:lnTo>
                <a:cubicBezTo>
                  <a:pt x="2349910" y="5624051"/>
                  <a:pt x="2350677" y="5645250"/>
                  <a:pt x="2359742" y="5663380"/>
                </a:cubicBezTo>
                <a:cubicBezTo>
                  <a:pt x="2376536" y="5696967"/>
                  <a:pt x="2414552" y="5785194"/>
                  <a:pt x="2448233" y="5825612"/>
                </a:cubicBezTo>
                <a:cubicBezTo>
                  <a:pt x="2461586" y="5841635"/>
                  <a:pt x="2477730" y="5855109"/>
                  <a:pt x="2492478" y="5869858"/>
                </a:cubicBezTo>
                <a:cubicBezTo>
                  <a:pt x="2527544" y="5975059"/>
                  <a:pt x="2477822" y="5847876"/>
                  <a:pt x="2551471" y="5958348"/>
                </a:cubicBezTo>
                <a:cubicBezTo>
                  <a:pt x="2560095" y="5971283"/>
                  <a:pt x="2557596" y="5989658"/>
                  <a:pt x="2566220" y="6002593"/>
                </a:cubicBezTo>
                <a:cubicBezTo>
                  <a:pt x="2577790" y="6019947"/>
                  <a:pt x="2597112" y="6030815"/>
                  <a:pt x="2610465" y="6046838"/>
                </a:cubicBezTo>
                <a:cubicBezTo>
                  <a:pt x="2621813" y="6060455"/>
                  <a:pt x="2626345" y="6079735"/>
                  <a:pt x="2639962" y="6091083"/>
                </a:cubicBezTo>
                <a:cubicBezTo>
                  <a:pt x="2656852" y="6105158"/>
                  <a:pt x="2681065" y="6107801"/>
                  <a:pt x="2698955" y="6120580"/>
                </a:cubicBezTo>
                <a:cubicBezTo>
                  <a:pt x="2715927" y="6132703"/>
                  <a:pt x="2725846" y="6153255"/>
                  <a:pt x="2743200" y="6164825"/>
                </a:cubicBezTo>
                <a:cubicBezTo>
                  <a:pt x="2755897" y="6173289"/>
                  <a:pt x="2838569" y="6192354"/>
                  <a:pt x="2846439" y="6194322"/>
                </a:cubicBezTo>
                <a:cubicBezTo>
                  <a:pt x="2871020" y="6189406"/>
                  <a:pt x="2898924" y="6192860"/>
                  <a:pt x="2920181" y="6179574"/>
                </a:cubicBezTo>
                <a:cubicBezTo>
                  <a:pt x="2941025" y="6166546"/>
                  <a:pt x="2941107" y="6128353"/>
                  <a:pt x="2964426" y="6120580"/>
                </a:cubicBezTo>
                <a:cubicBezTo>
                  <a:pt x="2992795" y="6111124"/>
                  <a:pt x="3023361" y="6130782"/>
                  <a:pt x="3052917" y="6135329"/>
                </a:cubicBezTo>
                <a:cubicBezTo>
                  <a:pt x="3087275" y="6140615"/>
                  <a:pt x="3121742" y="6145161"/>
                  <a:pt x="3156155" y="6150077"/>
                </a:cubicBezTo>
                <a:cubicBezTo>
                  <a:pt x="3231488" y="6187743"/>
                  <a:pt x="3280101" y="6216871"/>
                  <a:pt x="3377381" y="6223819"/>
                </a:cubicBezTo>
                <a:cubicBezTo>
                  <a:pt x="3395061" y="6225082"/>
                  <a:pt x="3406878" y="6204154"/>
                  <a:pt x="3421626" y="6194322"/>
                </a:cubicBezTo>
                <a:cubicBezTo>
                  <a:pt x="3441291" y="6154993"/>
                  <a:pt x="3466715" y="6118050"/>
                  <a:pt x="3480620" y="6076335"/>
                </a:cubicBezTo>
                <a:cubicBezTo>
                  <a:pt x="3485536" y="6061587"/>
                  <a:pt x="3486745" y="6045025"/>
                  <a:pt x="3495368" y="6032090"/>
                </a:cubicBezTo>
                <a:cubicBezTo>
                  <a:pt x="3506937" y="6014736"/>
                  <a:pt x="3526260" y="6003868"/>
                  <a:pt x="3539613" y="5987845"/>
                </a:cubicBezTo>
                <a:cubicBezTo>
                  <a:pt x="3550961" y="5974228"/>
                  <a:pt x="3558807" y="5958024"/>
                  <a:pt x="3569110" y="5943600"/>
                </a:cubicBezTo>
                <a:cubicBezTo>
                  <a:pt x="3583397" y="5923598"/>
                  <a:pt x="3600327" y="5905450"/>
                  <a:pt x="3613355" y="5884606"/>
                </a:cubicBezTo>
                <a:cubicBezTo>
                  <a:pt x="3625007" y="5865962"/>
                  <a:pt x="3631944" y="5844701"/>
                  <a:pt x="3642852" y="5825612"/>
                </a:cubicBezTo>
                <a:cubicBezTo>
                  <a:pt x="3651646" y="5810222"/>
                  <a:pt x="3662517" y="5796115"/>
                  <a:pt x="3672349" y="5781367"/>
                </a:cubicBezTo>
                <a:cubicBezTo>
                  <a:pt x="3682181" y="5751870"/>
                  <a:pt x="3687941" y="5720687"/>
                  <a:pt x="3701846" y="5692877"/>
                </a:cubicBezTo>
                <a:cubicBezTo>
                  <a:pt x="3746491" y="5603586"/>
                  <a:pt x="3745427" y="5593517"/>
                  <a:pt x="3790336" y="5530645"/>
                </a:cubicBezTo>
                <a:cubicBezTo>
                  <a:pt x="3804623" y="5510643"/>
                  <a:pt x="3817200" y="5489032"/>
                  <a:pt x="3834581" y="5471651"/>
                </a:cubicBezTo>
                <a:cubicBezTo>
                  <a:pt x="3847115" y="5459117"/>
                  <a:pt x="3864078" y="5451986"/>
                  <a:pt x="3878826" y="5442154"/>
                </a:cubicBezTo>
                <a:cubicBezTo>
                  <a:pt x="3883742" y="5427406"/>
                  <a:pt x="3886623" y="5411814"/>
                  <a:pt x="3893575" y="5397909"/>
                </a:cubicBezTo>
                <a:cubicBezTo>
                  <a:pt x="3907179" y="5370700"/>
                  <a:pt x="3942851" y="5325729"/>
                  <a:pt x="3967317" y="5309419"/>
                </a:cubicBezTo>
                <a:cubicBezTo>
                  <a:pt x="3980252" y="5300796"/>
                  <a:pt x="3996814" y="5299587"/>
                  <a:pt x="4011562" y="5294671"/>
                </a:cubicBezTo>
                <a:cubicBezTo>
                  <a:pt x="4188543" y="5299587"/>
                  <a:pt x="4365977" y="5295840"/>
                  <a:pt x="4542504" y="5309419"/>
                </a:cubicBezTo>
                <a:cubicBezTo>
                  <a:pt x="4569777" y="5311517"/>
                  <a:pt x="4614607" y="5372237"/>
                  <a:pt x="4630994" y="5383161"/>
                </a:cubicBezTo>
                <a:cubicBezTo>
                  <a:pt x="4643929" y="5391784"/>
                  <a:pt x="4660491" y="5392993"/>
                  <a:pt x="4675239" y="5397909"/>
                </a:cubicBezTo>
                <a:lnTo>
                  <a:pt x="4763729" y="5456903"/>
                </a:lnTo>
                <a:cubicBezTo>
                  <a:pt x="4778478" y="5466735"/>
                  <a:pt x="4791159" y="5480795"/>
                  <a:pt x="4807975" y="5486400"/>
                </a:cubicBezTo>
                <a:lnTo>
                  <a:pt x="4852220" y="5501148"/>
                </a:lnTo>
                <a:cubicBezTo>
                  <a:pt x="4881717" y="5520812"/>
                  <a:pt x="4909002" y="5544287"/>
                  <a:pt x="4940710" y="5560141"/>
                </a:cubicBezTo>
                <a:cubicBezTo>
                  <a:pt x="4980039" y="5579806"/>
                  <a:pt x="5022111" y="5594744"/>
                  <a:pt x="5058697" y="5619135"/>
                </a:cubicBezTo>
                <a:cubicBezTo>
                  <a:pt x="5073445" y="5628967"/>
                  <a:pt x="5086345" y="5642408"/>
                  <a:pt x="5102942" y="5648632"/>
                </a:cubicBezTo>
                <a:cubicBezTo>
                  <a:pt x="5126413" y="5657434"/>
                  <a:pt x="5152103" y="5658464"/>
                  <a:pt x="5176684" y="5663380"/>
                </a:cubicBezTo>
                <a:cubicBezTo>
                  <a:pt x="5250426" y="5658464"/>
                  <a:pt x="5324410" y="5656369"/>
                  <a:pt x="5397910" y="5648632"/>
                </a:cubicBezTo>
                <a:cubicBezTo>
                  <a:pt x="5475666" y="5640447"/>
                  <a:pt x="5438669" y="5635627"/>
                  <a:pt x="5501149" y="5604387"/>
                </a:cubicBezTo>
                <a:cubicBezTo>
                  <a:pt x="5522312" y="5593805"/>
                  <a:pt x="5585479" y="5579617"/>
                  <a:pt x="5604388" y="5574890"/>
                </a:cubicBezTo>
                <a:cubicBezTo>
                  <a:pt x="5619136" y="5565058"/>
                  <a:pt x="5632779" y="5553320"/>
                  <a:pt x="5648633" y="5545393"/>
                </a:cubicBezTo>
                <a:cubicBezTo>
                  <a:pt x="5762324" y="5488547"/>
                  <a:pt x="5758824" y="5518500"/>
                  <a:pt x="5928852" y="5530645"/>
                </a:cubicBezTo>
                <a:cubicBezTo>
                  <a:pt x="5948517" y="5535561"/>
                  <a:pt x="5968867" y="5538276"/>
                  <a:pt x="5987846" y="5545393"/>
                </a:cubicBezTo>
                <a:cubicBezTo>
                  <a:pt x="6091269" y="5584177"/>
                  <a:pt x="6005507" y="5561599"/>
                  <a:pt x="6091084" y="5604387"/>
                </a:cubicBezTo>
                <a:cubicBezTo>
                  <a:pt x="6104989" y="5611339"/>
                  <a:pt x="6120581" y="5614219"/>
                  <a:pt x="6135329" y="5619135"/>
                </a:cubicBezTo>
                <a:cubicBezTo>
                  <a:pt x="6262138" y="5703674"/>
                  <a:pt x="6101692" y="5602316"/>
                  <a:pt x="6223820" y="5663380"/>
                </a:cubicBezTo>
                <a:cubicBezTo>
                  <a:pt x="6309397" y="5706168"/>
                  <a:pt x="6223635" y="5683590"/>
                  <a:pt x="6327058" y="5722374"/>
                </a:cubicBezTo>
                <a:cubicBezTo>
                  <a:pt x="6346037" y="5729491"/>
                  <a:pt x="6366387" y="5732206"/>
                  <a:pt x="6386052" y="5737122"/>
                </a:cubicBezTo>
                <a:cubicBezTo>
                  <a:pt x="6405717" y="5746954"/>
                  <a:pt x="6424838" y="5757958"/>
                  <a:pt x="6445046" y="5766619"/>
                </a:cubicBezTo>
                <a:cubicBezTo>
                  <a:pt x="6474663" y="5779312"/>
                  <a:pt x="6518354" y="5788633"/>
                  <a:pt x="6548284" y="5796116"/>
                </a:cubicBezTo>
                <a:cubicBezTo>
                  <a:pt x="6649710" y="5863732"/>
                  <a:pt x="6603144" y="5843898"/>
                  <a:pt x="6681020" y="5869858"/>
                </a:cubicBezTo>
                <a:cubicBezTo>
                  <a:pt x="6695768" y="5884606"/>
                  <a:pt x="6707911" y="5902534"/>
                  <a:pt x="6725265" y="5914103"/>
                </a:cubicBezTo>
                <a:cubicBezTo>
                  <a:pt x="6738200" y="5922726"/>
                  <a:pt x="6755221" y="5922727"/>
                  <a:pt x="6769510" y="5928851"/>
                </a:cubicBezTo>
                <a:cubicBezTo>
                  <a:pt x="6789718" y="5937512"/>
                  <a:pt x="6810613" y="5945569"/>
                  <a:pt x="6828504" y="5958348"/>
                </a:cubicBezTo>
                <a:cubicBezTo>
                  <a:pt x="6845476" y="5970471"/>
                  <a:pt x="6854094" y="5993265"/>
                  <a:pt x="6872749" y="6002593"/>
                </a:cubicBezTo>
                <a:cubicBezTo>
                  <a:pt x="6895170" y="6013803"/>
                  <a:pt x="6922172" y="6011261"/>
                  <a:pt x="6946491" y="6017341"/>
                </a:cubicBezTo>
                <a:cubicBezTo>
                  <a:pt x="6961573" y="6021112"/>
                  <a:pt x="6976447" y="6025966"/>
                  <a:pt x="6990736" y="6032090"/>
                </a:cubicBezTo>
                <a:cubicBezTo>
                  <a:pt x="7010944" y="6040751"/>
                  <a:pt x="7030877" y="6050276"/>
                  <a:pt x="7049729" y="6061587"/>
                </a:cubicBezTo>
                <a:cubicBezTo>
                  <a:pt x="7152596" y="6123307"/>
                  <a:pt x="7101343" y="6120580"/>
                  <a:pt x="7152968" y="612058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757859" y="3886464"/>
            <a:ext cx="1675745" cy="386704"/>
          </a:xfrm>
        </p:spPr>
        <p:txBody>
          <a:bodyPr>
            <a:normAutofit/>
          </a:bodyPr>
          <a:lstStyle/>
          <a:p>
            <a:r>
              <a:rPr lang="it-IT" sz="1600" b="1" dirty="0" err="1" smtClean="0">
                <a:solidFill>
                  <a:srgbClr val="FFFF00"/>
                </a:solidFill>
              </a:rPr>
              <a:t>Viggiano</a:t>
            </a:r>
            <a:endParaRPr lang="it-IT" sz="1600" b="1" dirty="0">
              <a:solidFill>
                <a:srgbClr val="FFFF00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5280870" y="4823337"/>
            <a:ext cx="629724" cy="6297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7446832" y="5865343"/>
            <a:ext cx="629724" cy="6297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CentroOli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933" y="4244071"/>
            <a:ext cx="1943222" cy="1455658"/>
          </a:xfrm>
          <a:prstGeom prst="rect">
            <a:avLst/>
          </a:prstGeom>
          <a:ln w="25400">
            <a:solidFill>
              <a:srgbClr val="FF0000"/>
            </a:solidFill>
          </a:ln>
          <a:effectLst>
            <a:outerShdw blurRad="50800" dist="114300" dir="2700000" algn="tl" rotWithShape="0">
              <a:srgbClr val="FF0000">
                <a:alpha val="43000"/>
              </a:srgbClr>
            </a:outerShdw>
          </a:effectLst>
        </p:spPr>
      </p:pic>
      <p:pic>
        <p:nvPicPr>
          <p:cNvPr id="10" name="Immagine 9" descr="ViadottoMarsicoNuov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67" y="241559"/>
            <a:ext cx="1709747" cy="1282310"/>
          </a:xfrm>
          <a:prstGeom prst="rect">
            <a:avLst/>
          </a:prstGeom>
          <a:ln w="25400">
            <a:solidFill>
              <a:srgbClr val="FF0000"/>
            </a:solidFill>
          </a:ln>
          <a:effectLst>
            <a:outerShdw blurRad="50800" dist="114300" dir="2700000" algn="tl" rotWithShape="0">
              <a:srgbClr val="FF0000">
                <a:alpha val="43000"/>
              </a:srgbClr>
            </a:outerShdw>
          </a:effectLst>
        </p:spPr>
      </p:pic>
      <p:pic>
        <p:nvPicPr>
          <p:cNvPr id="17" name="Immagine 16" descr="Diga_Pertusillo_0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832" y="4552851"/>
            <a:ext cx="1617655" cy="1146878"/>
          </a:xfrm>
          <a:prstGeom prst="rect">
            <a:avLst/>
          </a:prstGeom>
          <a:ln w="25400">
            <a:solidFill>
              <a:srgbClr val="FF0000"/>
            </a:solidFill>
          </a:ln>
          <a:effectLst>
            <a:outerShdw blurRad="50800" dist="114300" dir="2700000" algn="tl" rotWithShape="0">
              <a:srgbClr val="FF0000">
                <a:alpha val="43000"/>
              </a:srgbClr>
            </a:outerShdw>
          </a:effectLst>
        </p:spPr>
      </p:pic>
      <p:sp>
        <p:nvSpPr>
          <p:cNvPr id="11" name="Ovale 10"/>
          <p:cNvSpPr/>
          <p:nvPr/>
        </p:nvSpPr>
        <p:spPr>
          <a:xfrm>
            <a:off x="2013944" y="1662767"/>
            <a:ext cx="629724" cy="6297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DigaMarsico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884" y="292699"/>
            <a:ext cx="1495539" cy="1246282"/>
          </a:xfrm>
          <a:prstGeom prst="rect">
            <a:avLst/>
          </a:prstGeom>
          <a:ln w="25400">
            <a:solidFill>
              <a:srgbClr val="FF0000"/>
            </a:solidFill>
          </a:ln>
          <a:effectLst>
            <a:outerShdw blurRad="50800" dist="114300" dir="2700000" algn="tl" rotWithShape="0">
              <a:srgbClr val="FF0000">
                <a:alpha val="43000"/>
              </a:srgbClr>
            </a:outerShdw>
          </a:effectLst>
        </p:spPr>
      </p:pic>
      <p:sp>
        <p:nvSpPr>
          <p:cNvPr id="14" name="Ovale 13"/>
          <p:cNvSpPr/>
          <p:nvPr/>
        </p:nvSpPr>
        <p:spPr>
          <a:xfrm>
            <a:off x="5733384" y="5953831"/>
            <a:ext cx="629724" cy="6297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091381" y="1662767"/>
            <a:ext cx="379400" cy="379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3897632" y="3684805"/>
            <a:ext cx="379400" cy="379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6363108" y="5453061"/>
            <a:ext cx="379400" cy="379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uppo 21"/>
          <p:cNvGrpSpPr/>
          <p:nvPr/>
        </p:nvGrpSpPr>
        <p:grpSpPr>
          <a:xfrm>
            <a:off x="4153394" y="5865343"/>
            <a:ext cx="1427147" cy="860400"/>
            <a:chOff x="635068" y="4595057"/>
            <a:chExt cx="1674422" cy="1073506"/>
          </a:xfrm>
        </p:grpSpPr>
        <p:pic>
          <p:nvPicPr>
            <p:cNvPr id="21" name="Immagine 20" descr="Diga_Pertusillo_01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068" y="4595057"/>
              <a:ext cx="1674422" cy="1073506"/>
            </a:xfrm>
            <a:prstGeom prst="rect">
              <a:avLst/>
            </a:prstGeom>
            <a:ln w="25400">
              <a:solidFill>
                <a:srgbClr val="FF0000"/>
              </a:solidFill>
            </a:ln>
            <a:effectLst>
              <a:outerShdw blurRad="50800" dist="114300" dir="2700000" algn="tl" rotWithShape="0">
                <a:srgbClr val="FF0000">
                  <a:alpha val="43000"/>
                </a:srgbClr>
              </a:outerShdw>
            </a:effectLst>
          </p:spPr>
        </p:pic>
        <p:pic>
          <p:nvPicPr>
            <p:cNvPr id="20" name="Immagine 19" descr="aviosuperfice grumento.jp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068" y="4630422"/>
              <a:ext cx="1674422" cy="1038141"/>
            </a:xfrm>
            <a:prstGeom prst="rect">
              <a:avLst/>
            </a:prstGeom>
          </p:spPr>
        </p:pic>
      </p:grpSp>
      <p:grpSp>
        <p:nvGrpSpPr>
          <p:cNvPr id="25" name="Gruppo 24"/>
          <p:cNvGrpSpPr/>
          <p:nvPr/>
        </p:nvGrpSpPr>
        <p:grpSpPr>
          <a:xfrm>
            <a:off x="4294532" y="2611299"/>
            <a:ext cx="1731246" cy="1073506"/>
            <a:chOff x="4002138" y="2398176"/>
            <a:chExt cx="1908456" cy="1103002"/>
          </a:xfrm>
        </p:grpSpPr>
        <p:pic>
          <p:nvPicPr>
            <p:cNvPr id="24" name="Immagine 23" descr="Diga_Pertusillo_01.jp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2139" y="2398176"/>
              <a:ext cx="1908455" cy="1073506"/>
            </a:xfrm>
            <a:prstGeom prst="rect">
              <a:avLst/>
            </a:prstGeom>
            <a:ln w="25400">
              <a:solidFill>
                <a:srgbClr val="FF0000"/>
              </a:solidFill>
            </a:ln>
            <a:effectLst>
              <a:outerShdw blurRad="50800" dist="114300" dir="2700000" algn="tl" rotWithShape="0">
                <a:srgbClr val="FF0000">
                  <a:alpha val="43000"/>
                </a:srgbClr>
              </a:outerShdw>
            </a:effectLst>
          </p:spPr>
        </p:pic>
        <p:pic>
          <p:nvPicPr>
            <p:cNvPr id="23" name="Immagine 22" descr="ospedale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02138" y="2427672"/>
              <a:ext cx="1908455" cy="1073506"/>
            </a:xfrm>
            <a:prstGeom prst="rect">
              <a:avLst/>
            </a:prstGeom>
          </p:spPr>
        </p:pic>
      </p:grpSp>
      <p:grpSp>
        <p:nvGrpSpPr>
          <p:cNvPr id="30" name="Gruppo 29"/>
          <p:cNvGrpSpPr/>
          <p:nvPr/>
        </p:nvGrpSpPr>
        <p:grpSpPr>
          <a:xfrm>
            <a:off x="5983934" y="4552801"/>
            <a:ext cx="1369668" cy="900260"/>
            <a:chOff x="6742509" y="2149824"/>
            <a:chExt cx="1369668" cy="900260"/>
          </a:xfrm>
        </p:grpSpPr>
        <p:grpSp>
          <p:nvGrpSpPr>
            <p:cNvPr id="27" name="Gruppo 26"/>
            <p:cNvGrpSpPr/>
            <p:nvPr/>
          </p:nvGrpSpPr>
          <p:grpSpPr>
            <a:xfrm>
              <a:off x="6742509" y="2149824"/>
              <a:ext cx="1369668" cy="870764"/>
              <a:chOff x="635068" y="4595057"/>
              <a:chExt cx="1674422" cy="1073506"/>
            </a:xfrm>
          </p:grpSpPr>
          <p:pic>
            <p:nvPicPr>
              <p:cNvPr id="28" name="Immagine 27" descr="Diga_Pertusillo_01.jpg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5068" y="4595057"/>
                <a:ext cx="1674422" cy="1073506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  <a:effectLst>
                <a:outerShdw blurRad="50800" dist="114300" dir="2700000" algn="tl" rotWithShape="0">
                  <a:srgbClr val="FF0000">
                    <a:alpha val="43000"/>
                  </a:srgbClr>
                </a:outerShdw>
              </a:effectLst>
            </p:spPr>
          </p:pic>
          <p:pic>
            <p:nvPicPr>
              <p:cNvPr id="29" name="Immagine 28" descr="aviosuperfice grumento.jpg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5068" y="4630422"/>
                <a:ext cx="1674422" cy="1038141"/>
              </a:xfrm>
              <a:prstGeom prst="rect">
                <a:avLst/>
              </a:prstGeom>
            </p:spPr>
          </p:pic>
        </p:grpSp>
        <p:pic>
          <p:nvPicPr>
            <p:cNvPr id="26" name="Immagine 25" descr="viadotto Pertusillo.jp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6740" y="2164572"/>
              <a:ext cx="1330688" cy="885512"/>
            </a:xfrm>
            <a:prstGeom prst="rect">
              <a:avLst/>
            </a:prstGeom>
          </p:spPr>
        </p:pic>
      </p:grpSp>
      <p:sp>
        <p:nvSpPr>
          <p:cNvPr id="31" name="Ovale 30"/>
          <p:cNvSpPr/>
          <p:nvPr/>
        </p:nvSpPr>
        <p:spPr>
          <a:xfrm>
            <a:off x="8318090" y="2802249"/>
            <a:ext cx="629724" cy="6297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9" name="Gruppo 38"/>
          <p:cNvGrpSpPr/>
          <p:nvPr/>
        </p:nvGrpSpPr>
        <p:grpSpPr>
          <a:xfrm>
            <a:off x="6896405" y="1595207"/>
            <a:ext cx="2051409" cy="1044799"/>
            <a:chOff x="6391631" y="824365"/>
            <a:chExt cx="2051409" cy="1044799"/>
          </a:xfrm>
        </p:grpSpPr>
        <p:pic>
          <p:nvPicPr>
            <p:cNvPr id="36" name="Immagine 35" descr="Diga_Pertusillo_01.jp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1631" y="824365"/>
              <a:ext cx="2041723" cy="1044799"/>
            </a:xfrm>
            <a:prstGeom prst="rect">
              <a:avLst/>
            </a:prstGeom>
            <a:ln w="25400">
              <a:solidFill>
                <a:srgbClr val="FF0000"/>
              </a:solidFill>
            </a:ln>
            <a:effectLst>
              <a:outerShdw blurRad="50800" dist="114300" dir="2700000" algn="tl" rotWithShape="0">
                <a:srgbClr val="FF0000">
                  <a:alpha val="43000"/>
                </a:srgbClr>
              </a:outerShdw>
            </a:effectLst>
          </p:spPr>
        </p:pic>
        <p:pic>
          <p:nvPicPr>
            <p:cNvPr id="38" name="Immagine 37" descr="Centro Oli Calvello.jp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1128" y="824365"/>
              <a:ext cx="2021912" cy="1044799"/>
            </a:xfrm>
            <a:prstGeom prst="rect">
              <a:avLst/>
            </a:prstGeom>
          </p:spPr>
        </p:pic>
      </p:grpSp>
      <p:sp>
        <p:nvSpPr>
          <p:cNvPr id="7" name="CasellaDiTesto 6"/>
          <p:cNvSpPr txBox="1"/>
          <p:nvPr/>
        </p:nvSpPr>
        <p:spPr>
          <a:xfrm>
            <a:off x="1196080" y="5453061"/>
            <a:ext cx="1943222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700" b="1" dirty="0" err="1" smtClean="0"/>
              <a:t>Oil</a:t>
            </a:r>
            <a:r>
              <a:rPr lang="it-IT" sz="1700" b="1" dirty="0" smtClean="0"/>
              <a:t> centre Viggiano</a:t>
            </a:r>
            <a:endParaRPr lang="it-IT" sz="1700" b="1" dirty="0"/>
          </a:p>
        </p:txBody>
      </p:sp>
      <p:sp>
        <p:nvSpPr>
          <p:cNvPr id="67" name="CasellaDiTesto 66"/>
          <p:cNvSpPr txBox="1"/>
          <p:nvPr/>
        </p:nvSpPr>
        <p:spPr>
          <a:xfrm>
            <a:off x="7422725" y="4208433"/>
            <a:ext cx="1641762" cy="2633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700" b="1" dirty="0" err="1" smtClean="0"/>
              <a:t>Petrusillo</a:t>
            </a:r>
            <a:r>
              <a:rPr lang="it-IT" sz="1700" b="1" dirty="0" smtClean="0"/>
              <a:t> dike</a:t>
            </a:r>
            <a:endParaRPr lang="it-IT" sz="1700" b="1" dirty="0"/>
          </a:p>
        </p:txBody>
      </p:sp>
      <p:sp>
        <p:nvSpPr>
          <p:cNvPr id="68" name="CasellaDiTesto 67"/>
          <p:cNvSpPr txBox="1"/>
          <p:nvPr/>
        </p:nvSpPr>
        <p:spPr>
          <a:xfrm>
            <a:off x="3821128" y="284446"/>
            <a:ext cx="1884960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700" b="1" smtClean="0"/>
              <a:t>Marsico Nuovo dike</a:t>
            </a:r>
            <a:endParaRPr lang="it-IT" sz="1700" b="1" dirty="0"/>
          </a:p>
        </p:txBody>
      </p:sp>
      <p:sp>
        <p:nvSpPr>
          <p:cNvPr id="69" name="CasellaDiTesto 68"/>
          <p:cNvSpPr txBox="1"/>
          <p:nvPr/>
        </p:nvSpPr>
        <p:spPr>
          <a:xfrm>
            <a:off x="137574" y="1595207"/>
            <a:ext cx="833646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700" b="1" smtClean="0"/>
              <a:t>Viaduct</a:t>
            </a:r>
            <a:endParaRPr lang="it-IT" sz="1700" b="1" dirty="0"/>
          </a:p>
        </p:txBody>
      </p:sp>
      <p:sp>
        <p:nvSpPr>
          <p:cNvPr id="70" name="CasellaDiTesto 69"/>
          <p:cNvSpPr txBox="1"/>
          <p:nvPr/>
        </p:nvSpPr>
        <p:spPr>
          <a:xfrm>
            <a:off x="6891976" y="1252013"/>
            <a:ext cx="2055837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700" b="1" dirty="0" err="1" smtClean="0"/>
              <a:t>Oil</a:t>
            </a:r>
            <a:r>
              <a:rPr lang="it-IT" sz="1700" b="1" dirty="0" smtClean="0"/>
              <a:t> centre Corleto P.</a:t>
            </a:r>
            <a:endParaRPr lang="it-IT" sz="1700" b="1" dirty="0"/>
          </a:p>
        </p:txBody>
      </p:sp>
      <p:sp>
        <p:nvSpPr>
          <p:cNvPr id="71" name="CasellaDiTesto 70"/>
          <p:cNvSpPr txBox="1"/>
          <p:nvPr/>
        </p:nvSpPr>
        <p:spPr>
          <a:xfrm>
            <a:off x="5946285" y="4238761"/>
            <a:ext cx="833646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700" b="1" smtClean="0"/>
              <a:t>Viaduct</a:t>
            </a:r>
            <a:endParaRPr lang="it-IT" sz="1700" b="1" dirty="0"/>
          </a:p>
        </p:txBody>
      </p:sp>
      <p:sp>
        <p:nvSpPr>
          <p:cNvPr id="72" name="CasellaDiTesto 71"/>
          <p:cNvSpPr txBox="1"/>
          <p:nvPr/>
        </p:nvSpPr>
        <p:spPr>
          <a:xfrm>
            <a:off x="4277032" y="2274353"/>
            <a:ext cx="1778242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700" b="1" dirty="0" smtClean="0"/>
              <a:t>Villa </a:t>
            </a:r>
            <a:r>
              <a:rPr lang="it-IT" sz="1700" b="1" smtClean="0"/>
              <a:t>D’Agri hospital</a:t>
            </a:r>
            <a:endParaRPr lang="it-IT" sz="1700" b="1" dirty="0"/>
          </a:p>
        </p:txBody>
      </p:sp>
      <p:sp>
        <p:nvSpPr>
          <p:cNvPr id="73" name="CasellaDiTesto 72"/>
          <p:cNvSpPr txBox="1"/>
          <p:nvPr/>
        </p:nvSpPr>
        <p:spPr>
          <a:xfrm>
            <a:off x="2035278" y="6495067"/>
            <a:ext cx="2030068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700" b="1" dirty="0" smtClean="0"/>
              <a:t>Grumento N. </a:t>
            </a:r>
            <a:r>
              <a:rPr lang="it-IT" sz="1700" b="1" dirty="0" err="1"/>
              <a:t>a</a:t>
            </a:r>
            <a:r>
              <a:rPr lang="it-IT" sz="1700" b="1" dirty="0" err="1" smtClean="0"/>
              <a:t>irfield</a:t>
            </a:r>
            <a:endParaRPr lang="it-IT" sz="1700" b="1" dirty="0"/>
          </a:p>
        </p:txBody>
      </p:sp>
    </p:spTree>
    <p:extLst>
      <p:ext uri="{BB962C8B-B14F-4D97-AF65-F5344CB8AC3E}">
        <p14:creationId xmlns:p14="http://schemas.microsoft.com/office/powerpoint/2010/main" val="320850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7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/>
          <p:cNvGrpSpPr/>
          <p:nvPr/>
        </p:nvGrpSpPr>
        <p:grpSpPr>
          <a:xfrm>
            <a:off x="11045" y="559525"/>
            <a:ext cx="3376719" cy="4421586"/>
            <a:chOff x="579264" y="245443"/>
            <a:chExt cx="3376719" cy="4421586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641" y="559525"/>
              <a:ext cx="3241966" cy="4107504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579264" y="245443"/>
              <a:ext cx="3376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SEISMIC HAZARD</a:t>
              </a:r>
              <a:endParaRPr lang="it-IT" b="1"/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401842" y="2180935"/>
            <a:ext cx="4087966" cy="4687743"/>
            <a:chOff x="1202460" y="1479831"/>
            <a:chExt cx="4087966" cy="4687743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1286167" y="1479831"/>
              <a:ext cx="4004259" cy="4368613"/>
            </a:xfrm>
            <a:prstGeom prst="rect">
              <a:avLst/>
            </a:prstGeom>
          </p:spPr>
        </p:pic>
        <p:sp>
          <p:nvSpPr>
            <p:cNvPr id="22" name="CasellaDiTesto 21"/>
            <p:cNvSpPr txBox="1"/>
            <p:nvPr/>
          </p:nvSpPr>
          <p:spPr>
            <a:xfrm>
              <a:off x="1202460" y="5798242"/>
              <a:ext cx="3376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HYDROGEOLOGICAL HAZARD</a:t>
              </a:r>
              <a:endParaRPr lang="it-IT" b="1" dirty="0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4731634" y="2707574"/>
              <a:ext cx="458104" cy="589808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4649291" y="2734403"/>
              <a:ext cx="620126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700"/>
                </a:spcAft>
              </a:pPr>
              <a:r>
                <a:rPr lang="it-IT" sz="700" b="1" dirty="0" err="1" smtClean="0"/>
                <a:t>floods</a:t>
              </a:r>
              <a:endParaRPr lang="it-IT" sz="700" b="1" dirty="0" smtClean="0"/>
            </a:p>
            <a:p>
              <a:pPr>
                <a:spcAft>
                  <a:spcPts val="700"/>
                </a:spcAft>
              </a:pPr>
              <a:r>
                <a:rPr lang="it-IT" sz="700" b="1" dirty="0" err="1" smtClean="0"/>
                <a:t>landslides</a:t>
              </a:r>
              <a:endParaRPr lang="it-IT" sz="700" b="1" dirty="0" smtClean="0"/>
            </a:p>
            <a:p>
              <a:pPr>
                <a:spcAft>
                  <a:spcPts val="700"/>
                </a:spcAft>
              </a:pPr>
              <a:r>
                <a:rPr lang="it-IT" sz="700" b="1" dirty="0" err="1" smtClean="0"/>
                <a:t>avalanches</a:t>
              </a:r>
              <a:endParaRPr lang="it-IT" sz="700" b="1" dirty="0"/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2702881" y="1437527"/>
            <a:ext cx="3852506" cy="4947041"/>
            <a:chOff x="3261493" y="1359469"/>
            <a:chExt cx="3852506" cy="4947041"/>
          </a:xfrm>
        </p:grpSpPr>
        <p:sp>
          <p:nvSpPr>
            <p:cNvPr id="26" name="CasellaDiTesto 25"/>
            <p:cNvSpPr txBox="1"/>
            <p:nvPr/>
          </p:nvSpPr>
          <p:spPr>
            <a:xfrm>
              <a:off x="3261493" y="1359469"/>
              <a:ext cx="3376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smtClean="0"/>
                <a:t>VOLCANIC HAZARD</a:t>
              </a:r>
              <a:endParaRPr lang="it-IT" b="1" dirty="0"/>
            </a:p>
          </p:txBody>
        </p:sp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5042" y="1679855"/>
              <a:ext cx="3808957" cy="4626655"/>
            </a:xfrm>
            <a:prstGeom prst="rect">
              <a:avLst/>
            </a:prstGeom>
          </p:spPr>
        </p:pic>
      </p:grpSp>
      <p:grpSp>
        <p:nvGrpSpPr>
          <p:cNvPr id="29" name="Gruppo 28"/>
          <p:cNvGrpSpPr/>
          <p:nvPr/>
        </p:nvGrpSpPr>
        <p:grpSpPr>
          <a:xfrm>
            <a:off x="4598042" y="744191"/>
            <a:ext cx="3742439" cy="5223746"/>
            <a:chOff x="4724528" y="772530"/>
            <a:chExt cx="3742439" cy="5223746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8492" y="1118309"/>
              <a:ext cx="3658475" cy="4877967"/>
            </a:xfrm>
            <a:prstGeom prst="rect">
              <a:avLst/>
            </a:prstGeom>
          </p:spPr>
        </p:pic>
        <p:sp>
          <p:nvSpPr>
            <p:cNvPr id="28" name="CasellaDiTesto 27"/>
            <p:cNvSpPr txBox="1"/>
            <p:nvPr/>
          </p:nvSpPr>
          <p:spPr>
            <a:xfrm>
              <a:off x="4724528" y="772530"/>
              <a:ext cx="3376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INDUSTRIAL HAZARD</a:t>
              </a:r>
              <a:endParaRPr lang="it-IT" b="1" dirty="0"/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5469456" y="1858806"/>
            <a:ext cx="3674544" cy="4900837"/>
            <a:chOff x="5469456" y="1858806"/>
            <a:chExt cx="3674544" cy="4900837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4458" y="1858806"/>
              <a:ext cx="3579542" cy="4583151"/>
            </a:xfrm>
            <a:prstGeom prst="rect">
              <a:avLst/>
            </a:prstGeom>
          </p:spPr>
        </p:pic>
        <p:sp>
          <p:nvSpPr>
            <p:cNvPr id="30" name="CasellaDiTesto 29"/>
            <p:cNvSpPr txBox="1"/>
            <p:nvPr/>
          </p:nvSpPr>
          <p:spPr>
            <a:xfrm>
              <a:off x="5469456" y="6390311"/>
              <a:ext cx="3674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MINING/OIL EXTRACTION HAZARD</a:t>
              </a:r>
              <a:endParaRPr lang="it-IT" b="1" dirty="0"/>
            </a:p>
          </p:txBody>
        </p:sp>
      </p:grpSp>
      <p:pic>
        <p:nvPicPr>
          <p:cNvPr id="33" name="Immagine 3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229" y="16167"/>
            <a:ext cx="1313771" cy="404020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0" y="-1953"/>
            <a:ext cx="780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Significance of the Italian case study</a:t>
            </a:r>
            <a:r>
              <a:rPr lang="en-GB" b="1" dirty="0"/>
              <a:t>: Natural, Technological and </a:t>
            </a:r>
            <a:r>
              <a:rPr lang="en-GB" b="1" dirty="0" err="1"/>
              <a:t>Natech</a:t>
            </a:r>
            <a:r>
              <a:rPr lang="en-GB" b="1" dirty="0"/>
              <a:t> hazards </a:t>
            </a:r>
          </a:p>
        </p:txBody>
      </p:sp>
    </p:spTree>
    <p:extLst>
      <p:ext uri="{BB962C8B-B14F-4D97-AF65-F5344CB8AC3E}">
        <p14:creationId xmlns:p14="http://schemas.microsoft.com/office/powerpoint/2010/main" val="21075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876281"/>
            <a:ext cx="5734050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High Seismic Risk Area with history of highly destructive earthquakes of </a:t>
            </a: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magnitude 7</a:t>
            </a:r>
            <a:endParaRPr lang="en-GB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2481" y="1090176"/>
            <a:ext cx="3122612" cy="181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/>
          <p:nvPr/>
        </p:nvSpPr>
        <p:spPr>
          <a:xfrm>
            <a:off x="0" y="17909"/>
            <a:ext cx="9144000" cy="369332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GB" b="1" dirty="0" err="1" smtClean="0">
                <a:latin typeface="Calibri" charset="0"/>
                <a:ea typeface="Calibri" charset="0"/>
                <a:cs typeface="Calibri" charset="0"/>
              </a:rPr>
              <a:t>Natech</a:t>
            </a: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 hazard scenario in Val </a:t>
            </a:r>
            <a:r>
              <a:rPr lang="en-GB" b="1" dirty="0" err="1" smtClean="0">
                <a:latin typeface="Calibri" charset="0"/>
                <a:ea typeface="Calibri" charset="0"/>
                <a:cs typeface="Calibri" charset="0"/>
              </a:rPr>
              <a:t>D’Agri</a:t>
            </a: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 as opportunity for a resilience-based land use planning  </a:t>
            </a:r>
            <a:endParaRPr lang="en-GB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14"/>
          <p:cNvSpPr/>
          <p:nvPr/>
        </p:nvSpPr>
        <p:spPr>
          <a:xfrm>
            <a:off x="0" y="1977897"/>
            <a:ext cx="8675687" cy="2419350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Contamination of large bodies of water from oil spill</a:t>
            </a:r>
          </a:p>
          <a:p>
            <a:pPr eaLnBrk="0" hangingPunct="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Air contamination from  H</a:t>
            </a:r>
            <a:r>
              <a:rPr lang="en-GB" baseline="-25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S and other air pollutants</a:t>
            </a:r>
          </a:p>
          <a:p>
            <a:pPr marL="0" lvl="1" indent="0" eaLnBrk="0" hangingPunct="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Large-scale population evacuation in tent cities</a:t>
            </a:r>
          </a:p>
          <a:p>
            <a:pPr marL="0" lvl="1" indent="0" eaLnBrk="0" hangingPunct="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Catastrophic damages to the civil infrastructures (private and public)</a:t>
            </a:r>
          </a:p>
          <a:p>
            <a:pPr marL="0" lvl="1" indent="0" eaLnBrk="0" hangingPunct="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Potential damages to the water dam</a:t>
            </a:r>
          </a:p>
          <a:p>
            <a:pPr marL="0" lvl="1" indent="0" eaLnBrk="0" hangingPunct="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Temporary loss of main services (drinking water, electricity, transportation, etc.)</a:t>
            </a:r>
          </a:p>
          <a:p>
            <a:pPr marL="0" lvl="1" indent="0" eaLnBrk="0" hangingPunct="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Isolation during the first 24-48 hours due to collapse of bridges </a:t>
            </a:r>
            <a:endParaRPr lang="en-GB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14"/>
          <p:cNvSpPr/>
          <p:nvPr/>
        </p:nvSpPr>
        <p:spPr>
          <a:xfrm>
            <a:off x="0" y="1655963"/>
            <a:ext cx="5256212" cy="369887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GB" b="1" smtClean="0">
                <a:latin typeface="Calibri" charset="0"/>
                <a:ea typeface="Calibri" charset="0"/>
                <a:cs typeface="Calibri" charset="0"/>
              </a:rPr>
              <a:t>Potential cascading effects</a:t>
            </a:r>
            <a:endParaRPr lang="en-GB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4"/>
          <p:cNvSpPr/>
          <p:nvPr/>
        </p:nvSpPr>
        <p:spPr>
          <a:xfrm>
            <a:off x="0" y="4817148"/>
            <a:ext cx="9144000" cy="275152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150813" indent="-150813" eaLnBrk="0" hangingPunct="0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Structural retrofitting and specialization on respiratory diseases of Villa </a:t>
            </a:r>
            <a:r>
              <a:rPr lang="en-GB" dirty="0" err="1" smtClean="0">
                <a:latin typeface="Calibri" charset="0"/>
                <a:ea typeface="Calibri" charset="0"/>
                <a:cs typeface="Calibri" charset="0"/>
              </a:rPr>
              <a:t>D’Agri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Hospital (in “peace time” 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 attractive potential beyond the local level)</a:t>
            </a:r>
          </a:p>
          <a:p>
            <a:pPr marL="150813" indent="-150813" eaLnBrk="0" hangingPunct="0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Strengthening of </a:t>
            </a:r>
            <a:r>
              <a:rPr lang="en-GB" dirty="0" err="1" smtClean="0">
                <a:latin typeface="Calibri" charset="0"/>
                <a:ea typeface="Calibri" charset="0"/>
                <a:cs typeface="Calibri" charset="0"/>
              </a:rPr>
              <a:t>Grumento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 Nova airfield (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in “peace time” </a:t>
            </a:r>
            <a:r>
              <a:rPr lang="en-GB" dirty="0">
                <a:latin typeface="Calibri" charset="0"/>
                <a:ea typeface="Calibri" charset="0"/>
                <a:cs typeface="Calibri" charset="0"/>
                <a:sym typeface="Wingdings"/>
              </a:rPr>
              <a:t> 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(increase of tourist activities in </a:t>
            </a:r>
            <a:r>
              <a:rPr lang="en-GB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Appennino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en-GB" dirty="0" err="1" smtClean="0">
                <a:latin typeface="Calibri" charset="0"/>
                <a:ea typeface="Calibri" charset="0"/>
                <a:cs typeface="Calibri" charset="0"/>
                <a:sym typeface="Wingdings"/>
              </a:rPr>
              <a:t>Lucano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National park)</a:t>
            </a:r>
          </a:p>
          <a:p>
            <a:pPr marL="150813" indent="-150813" eaLnBrk="0" hangingPunct="0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Structural reinforcement of viaducts and water dam to mitigate cascading effects</a:t>
            </a:r>
          </a:p>
          <a:p>
            <a:pPr marL="150813" indent="-150813" eaLnBrk="0" hangingPunct="0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GB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… </a:t>
            </a:r>
            <a:r>
              <a:rPr lang="en-GB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 networking and collaboration between researchers and local stakeholders is the key</a:t>
            </a:r>
            <a:endParaRPr lang="en-GB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marL="285750" indent="-285750" eaLnBrk="0" hangingPunct="0">
              <a:lnSpc>
                <a:spcPct val="120000"/>
              </a:lnSpc>
              <a:buFont typeface="Arial" charset="0"/>
              <a:buChar char="•"/>
              <a:defRPr/>
            </a:pPr>
            <a:endParaRPr lang="en-GB" dirty="0" smtClean="0">
              <a:latin typeface="Calibri" charset="0"/>
              <a:ea typeface="Calibri" charset="0"/>
              <a:cs typeface="Calibri" charset="0"/>
            </a:endParaRPr>
          </a:p>
          <a:p>
            <a:pPr eaLnBrk="0" hangingPunct="0">
              <a:lnSpc>
                <a:spcPct val="120000"/>
              </a:lnSpc>
              <a:defRPr/>
            </a:pPr>
            <a:endParaRPr lang="en-GB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4"/>
          <p:cNvSpPr/>
          <p:nvPr/>
        </p:nvSpPr>
        <p:spPr>
          <a:xfrm>
            <a:off x="0" y="4534237"/>
            <a:ext cx="5256212" cy="369887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Resilience opportunities can be:</a:t>
            </a:r>
            <a:endParaRPr lang="en-GB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4"/>
          <p:cNvSpPr/>
          <p:nvPr/>
        </p:nvSpPr>
        <p:spPr>
          <a:xfrm>
            <a:off x="0" y="535008"/>
            <a:ext cx="5256212" cy="369887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Triggering hazard: Earthquake</a:t>
            </a:r>
            <a:endParaRPr lang="en-GB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70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0121" y="870877"/>
            <a:ext cx="8761227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b="1" dirty="0" smtClean="0"/>
              <a:t>CONCLUSIONS</a:t>
            </a:r>
          </a:p>
          <a:p>
            <a:pPr lvl="0"/>
            <a:endParaRPr lang="en-GB" dirty="0" smtClean="0"/>
          </a:p>
          <a:p>
            <a:pPr lvl="0" algn="just"/>
            <a:r>
              <a:rPr lang="en-GB" b="1" dirty="0" smtClean="0"/>
              <a:t>Land-use </a:t>
            </a:r>
            <a:r>
              <a:rPr lang="en-GB" b="1" dirty="0"/>
              <a:t>planning and resilience </a:t>
            </a:r>
            <a:r>
              <a:rPr lang="en-GB" b="1" dirty="0" smtClean="0"/>
              <a:t>building </a:t>
            </a:r>
            <a:r>
              <a:rPr lang="en-GB" dirty="0" smtClean="0"/>
              <a:t>can take advantage </a:t>
            </a:r>
            <a:r>
              <a:rPr lang="en-GB" b="1" dirty="0" smtClean="0"/>
              <a:t>from simulation scenario analysis approaches</a:t>
            </a:r>
            <a:r>
              <a:rPr lang="en-GB" dirty="0" smtClean="0"/>
              <a:t>, which allow the </a:t>
            </a:r>
            <a:r>
              <a:rPr lang="en-GB" dirty="0"/>
              <a:t>understanding of </a:t>
            </a:r>
            <a:r>
              <a:rPr lang="en-GB" b="1" dirty="0"/>
              <a:t>physical and economic </a:t>
            </a:r>
            <a:r>
              <a:rPr lang="en-GB" b="1" dirty="0" smtClean="0"/>
              <a:t>impacts due to natural, technological or </a:t>
            </a:r>
            <a:r>
              <a:rPr lang="en-GB" b="1" dirty="0" err="1" smtClean="0"/>
              <a:t>natech</a:t>
            </a:r>
            <a:r>
              <a:rPr lang="en-GB" b="1" dirty="0" smtClean="0"/>
              <a:t> hazards</a:t>
            </a:r>
            <a:r>
              <a:rPr lang="en-GB" dirty="0" smtClean="0"/>
              <a:t>.</a:t>
            </a:r>
          </a:p>
          <a:p>
            <a:pPr lvl="0" algn="just"/>
            <a:endParaRPr lang="en-GB" dirty="0"/>
          </a:p>
          <a:p>
            <a:pPr lvl="0" algn="just"/>
            <a:r>
              <a:rPr lang="en-GB" dirty="0" smtClean="0"/>
              <a:t>Most advanced tools and services allows a </a:t>
            </a:r>
            <a:r>
              <a:rPr lang="en-GB" b="1" dirty="0" smtClean="0"/>
              <a:t>customization process based on specific needs of stakeholders and communities</a:t>
            </a:r>
            <a:r>
              <a:rPr lang="en-GB" dirty="0" smtClean="0"/>
              <a:t>, which highlights the </a:t>
            </a:r>
            <a:r>
              <a:rPr lang="en-GB" b="1" dirty="0" smtClean="0"/>
              <a:t>opportunities </a:t>
            </a:r>
            <a:r>
              <a:rPr lang="en-GB" b="1" dirty="0"/>
              <a:t>for action emerging at local </a:t>
            </a:r>
            <a:r>
              <a:rPr lang="en-GB" b="1" dirty="0" smtClean="0"/>
              <a:t>level</a:t>
            </a:r>
            <a:r>
              <a:rPr lang="en-GB" dirty="0" smtClean="0"/>
              <a:t>.</a:t>
            </a:r>
          </a:p>
          <a:p>
            <a:pPr lvl="0" algn="just"/>
            <a:endParaRPr lang="en-GB" dirty="0"/>
          </a:p>
          <a:p>
            <a:pPr lvl="0" algn="just"/>
            <a:r>
              <a:rPr lang="en-GB" dirty="0" smtClean="0"/>
              <a:t>Alternative </a:t>
            </a:r>
            <a:r>
              <a:rPr lang="en-GB" b="1" dirty="0" smtClean="0"/>
              <a:t>land-use planning and disaster risk reduction options need </a:t>
            </a:r>
            <a:r>
              <a:rPr lang="en-GB" b="1" dirty="0"/>
              <a:t>to be assessed through robust multi-criteria and cost-benefit analyses</a:t>
            </a:r>
            <a:r>
              <a:rPr lang="en-GB" dirty="0"/>
              <a:t> to support decision-making process and funding </a:t>
            </a:r>
            <a:r>
              <a:rPr lang="en-GB" dirty="0" smtClean="0"/>
              <a:t>programming. </a:t>
            </a:r>
          </a:p>
          <a:p>
            <a:pPr lvl="0" algn="just"/>
            <a:endParaRPr lang="en-GB" dirty="0" smtClean="0">
              <a:sym typeface="Wingdings" charset="2"/>
            </a:endParaRPr>
          </a:p>
          <a:p>
            <a:pPr lvl="0" algn="just"/>
            <a:r>
              <a:rPr lang="en-GB" dirty="0" smtClean="0"/>
              <a:t>The evaluations should emphasize the </a:t>
            </a:r>
            <a:r>
              <a:rPr lang="en-GB" b="1" dirty="0"/>
              <a:t>benefits of mitigation/adaptation options </a:t>
            </a:r>
            <a:r>
              <a:rPr lang="en-GB" b="1" dirty="0" smtClean="0"/>
              <a:t>not only after </a:t>
            </a:r>
            <a:r>
              <a:rPr lang="en-GB" b="1" dirty="0"/>
              <a:t>a hazard event occur, but also in “peace time”</a:t>
            </a:r>
            <a:r>
              <a:rPr lang="en-GB" dirty="0"/>
              <a:t>.</a:t>
            </a:r>
          </a:p>
          <a:p>
            <a:pPr lvl="0" algn="just"/>
            <a:endParaRPr lang="en-GB" dirty="0"/>
          </a:p>
          <a:p>
            <a:pPr lvl="0" algn="just"/>
            <a:r>
              <a:rPr lang="en-GB" dirty="0"/>
              <a:t>Importance of the </a:t>
            </a:r>
            <a:r>
              <a:rPr lang="en-GB" b="1" dirty="0"/>
              <a:t>strict collaboration of all the actors </a:t>
            </a:r>
            <a:r>
              <a:rPr lang="en-GB" dirty="0"/>
              <a:t>(public authorities, population, science, enterprises, investors, stakeholders in general) to achieve a </a:t>
            </a:r>
            <a:r>
              <a:rPr lang="en-GB" b="1" dirty="0"/>
              <a:t>resilient society </a:t>
            </a:r>
            <a:r>
              <a:rPr lang="en-GB" dirty="0"/>
              <a:t>and </a:t>
            </a:r>
            <a:r>
              <a:rPr lang="en-GB" b="1" dirty="0"/>
              <a:t>actionable Disaster Risk Management and Reduction strategies</a:t>
            </a:r>
            <a:r>
              <a:rPr lang="en-GB" dirty="0"/>
              <a:t>.</a:t>
            </a:r>
            <a:endParaRPr lang="it-IT" dirty="0"/>
          </a:p>
          <a:p>
            <a:pPr algn="just"/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229" y="16167"/>
            <a:ext cx="1313771" cy="40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0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0" y="403292"/>
            <a:ext cx="5145437" cy="6454708"/>
            <a:chOff x="0" y="0"/>
            <a:chExt cx="5466925" cy="6858000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466925" cy="6858000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7720" y="906087"/>
              <a:ext cx="576404" cy="561659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6861" y="3818312"/>
              <a:ext cx="576404" cy="561659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3462" y="2826088"/>
              <a:ext cx="576404" cy="561659"/>
            </a:xfrm>
            <a:prstGeom prst="rect">
              <a:avLst/>
            </a:prstGeom>
          </p:spPr>
        </p:pic>
      </p:grpSp>
      <p:sp>
        <p:nvSpPr>
          <p:cNvPr id="11" name="CasellaDiTesto 10"/>
          <p:cNvSpPr txBox="1"/>
          <p:nvPr/>
        </p:nvSpPr>
        <p:spPr>
          <a:xfrm>
            <a:off x="0" y="-1953"/>
            <a:ext cx="906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Significance of the Italian case study</a:t>
            </a:r>
            <a:r>
              <a:rPr lang="en-GB" b="1" dirty="0"/>
              <a:t>: Natural, Technological and </a:t>
            </a:r>
            <a:r>
              <a:rPr lang="en-GB" b="1" dirty="0" err="1"/>
              <a:t>Natech</a:t>
            </a:r>
            <a:r>
              <a:rPr lang="en-GB" b="1" dirty="0"/>
              <a:t> hazards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547440" y="1335745"/>
            <a:ext cx="91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SEVESO</a:t>
            </a:r>
            <a:endParaRPr lang="it-IT" b="1"/>
          </a:p>
        </p:txBody>
      </p:sp>
      <p:sp>
        <p:nvSpPr>
          <p:cNvPr id="13" name="CasellaDiTesto 12"/>
          <p:cNvSpPr txBox="1"/>
          <p:nvPr/>
        </p:nvSpPr>
        <p:spPr>
          <a:xfrm>
            <a:off x="1488245" y="3027276"/>
            <a:ext cx="11322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/>
              <a:t>L’AQUILA</a:t>
            </a:r>
          </a:p>
          <a:p>
            <a:pPr algn="ctr"/>
            <a:r>
              <a:rPr lang="it-IT" sz="1200" b="1" dirty="0" smtClean="0"/>
              <a:t>CENTRAL ITALY</a:t>
            </a:r>
            <a:endParaRPr lang="it-IT" sz="12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890417" y="4076713"/>
            <a:ext cx="114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/>
              <a:t>VESUVIUS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277677" y="894615"/>
            <a:ext cx="371723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lvl="1"/>
            <a:r>
              <a:rPr lang="en-GB" b="1" dirty="0"/>
              <a:t>“Well-known” </a:t>
            </a:r>
            <a:r>
              <a:rPr lang="en-GB" b="1" dirty="0" smtClean="0"/>
              <a:t>cases</a:t>
            </a:r>
          </a:p>
          <a:p>
            <a:pPr marL="9525" lvl="1">
              <a:spcAft>
                <a:spcPts val="600"/>
              </a:spcAft>
            </a:pPr>
            <a:r>
              <a:rPr lang="en-GB" sz="1400" dirty="0"/>
              <a:t>e.g. Vesuvius, </a:t>
            </a:r>
            <a:r>
              <a:rPr lang="en-GB" sz="1400" dirty="0" err="1"/>
              <a:t>Seveso</a:t>
            </a:r>
            <a:r>
              <a:rPr lang="en-GB" sz="1400" dirty="0"/>
              <a:t>, L’Aquila/Centre Italy</a:t>
            </a:r>
            <a:r>
              <a:rPr lang="it-IT" sz="1400" dirty="0"/>
              <a:t> </a:t>
            </a:r>
            <a:endParaRPr lang="en-GB" sz="1400" b="1" dirty="0" smtClean="0"/>
          </a:p>
          <a:p>
            <a:pPr marL="9525" lvl="1"/>
            <a:r>
              <a:rPr lang="en-GB" dirty="0" smtClean="0"/>
              <a:t>Characterized </a:t>
            </a:r>
            <a:r>
              <a:rPr lang="en-GB" dirty="0"/>
              <a:t>by documented </a:t>
            </a:r>
            <a:r>
              <a:rPr lang="en-GB" b="1" dirty="0"/>
              <a:t>huge impacts </a:t>
            </a:r>
            <a:r>
              <a:rPr lang="en-GB" dirty="0"/>
              <a:t>and </a:t>
            </a:r>
            <a:r>
              <a:rPr lang="en-GB" b="1" dirty="0" smtClean="0"/>
              <a:t>attention from </a:t>
            </a:r>
            <a:r>
              <a:rPr lang="en-GB" b="1" dirty="0"/>
              <a:t>scientists and decision-makers</a:t>
            </a:r>
            <a:r>
              <a:rPr lang="en-GB" dirty="0"/>
              <a:t>, around which a </a:t>
            </a:r>
            <a:r>
              <a:rPr lang="en-GB" b="1" dirty="0"/>
              <a:t>consistent research background </a:t>
            </a:r>
            <a:r>
              <a:rPr lang="en-GB" dirty="0"/>
              <a:t>and </a:t>
            </a:r>
            <a:r>
              <a:rPr lang="en-GB" b="1" dirty="0" smtClean="0"/>
              <a:t>supporting</a:t>
            </a:r>
            <a:r>
              <a:rPr lang="en-GB" dirty="0" smtClean="0"/>
              <a:t> </a:t>
            </a:r>
            <a:r>
              <a:rPr lang="en-GB" b="1" dirty="0" smtClean="0"/>
              <a:t>tools</a:t>
            </a:r>
            <a:r>
              <a:rPr lang="en-GB" dirty="0" smtClean="0"/>
              <a:t> </a:t>
            </a:r>
            <a:r>
              <a:rPr lang="en-GB" b="1" dirty="0"/>
              <a:t>development</a:t>
            </a:r>
            <a:r>
              <a:rPr lang="en-GB" dirty="0"/>
              <a:t> has been implemented in the last decades</a:t>
            </a:r>
            <a:r>
              <a:rPr lang="en-GB" dirty="0" smtClean="0"/>
              <a:t>.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277677" y="4036097"/>
            <a:ext cx="3717235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lvl="1"/>
            <a:r>
              <a:rPr lang="en-GB" b="1" dirty="0" smtClean="0"/>
              <a:t>“</a:t>
            </a:r>
            <a:r>
              <a:rPr lang="en-GB" b="1" dirty="0"/>
              <a:t>Almost unknown” </a:t>
            </a:r>
            <a:r>
              <a:rPr lang="en-GB" b="1" dirty="0" smtClean="0"/>
              <a:t>cases</a:t>
            </a:r>
          </a:p>
          <a:p>
            <a:pPr marL="9525" lvl="1">
              <a:spcAft>
                <a:spcPts val="600"/>
              </a:spcAft>
            </a:pPr>
            <a:r>
              <a:rPr lang="en-GB" sz="1400" dirty="0"/>
              <a:t>e.g. </a:t>
            </a:r>
            <a:r>
              <a:rPr lang="en-GB" sz="1400" dirty="0" err="1" smtClean="0"/>
              <a:t>Natech</a:t>
            </a:r>
            <a:r>
              <a:rPr lang="en-GB" sz="1400" dirty="0" smtClean="0"/>
              <a:t> in Val </a:t>
            </a:r>
            <a:r>
              <a:rPr lang="en-GB" sz="1400" dirty="0" err="1"/>
              <a:t>d’Agri</a:t>
            </a:r>
            <a:r>
              <a:rPr lang="en-GB" sz="1400" dirty="0"/>
              <a:t>, droughts in south Italy </a:t>
            </a:r>
            <a:endParaRPr lang="en-GB" sz="1400" dirty="0" smtClean="0"/>
          </a:p>
          <a:p>
            <a:pPr marL="9525" lvl="1">
              <a:spcAft>
                <a:spcPts val="600"/>
              </a:spcAft>
            </a:pPr>
            <a:r>
              <a:rPr lang="en-GB" dirty="0" smtClean="0"/>
              <a:t>Whose </a:t>
            </a:r>
            <a:r>
              <a:rPr lang="en-GB" dirty="0"/>
              <a:t>actual/potential </a:t>
            </a:r>
            <a:r>
              <a:rPr lang="en-GB" b="1" dirty="0"/>
              <a:t>impacts are underestimated</a:t>
            </a:r>
            <a:r>
              <a:rPr lang="en-GB" dirty="0"/>
              <a:t>, around which </a:t>
            </a:r>
            <a:r>
              <a:rPr lang="en-GB" b="1" dirty="0"/>
              <a:t>significant community resilience experiences </a:t>
            </a:r>
            <a:r>
              <a:rPr lang="en-GB" dirty="0"/>
              <a:t>have been built, </a:t>
            </a:r>
            <a:r>
              <a:rPr lang="en-GB" b="1" dirty="0"/>
              <a:t>not only at local level</a:t>
            </a:r>
            <a:r>
              <a:rPr lang="en-GB" dirty="0"/>
              <a:t>.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189" y="4218733"/>
            <a:ext cx="454623" cy="454623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024" y="3997064"/>
            <a:ext cx="454623" cy="454623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368206" y="4645174"/>
            <a:ext cx="125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494949"/>
                </a:solidFill>
              </a:rPr>
              <a:t>VAL D’AGRI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009127" y="3679371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smtClean="0">
                <a:solidFill>
                  <a:srgbClr val="494949"/>
                </a:solidFill>
              </a:rPr>
              <a:t>PUGLIA</a:t>
            </a:r>
            <a:endParaRPr lang="it-IT" b="1" dirty="0" smtClean="0">
              <a:solidFill>
                <a:srgbClr val="494949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229" y="16167"/>
            <a:ext cx="1313771" cy="40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3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13" descr="logo_dp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8841" y="4511657"/>
            <a:ext cx="7461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 r="2262" b="74"/>
          <a:stretch/>
        </p:blipFill>
        <p:spPr bwMode="auto">
          <a:xfrm>
            <a:off x="4372409" y="586773"/>
            <a:ext cx="4640161" cy="43830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4" t="-65" r="880" b="-256"/>
          <a:stretch/>
        </p:blipFill>
        <p:spPr bwMode="auto">
          <a:xfrm>
            <a:off x="4303659" y="614303"/>
            <a:ext cx="4774507" cy="439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7" t="-1747" r="178" b="-1557"/>
          <a:stretch/>
        </p:blipFill>
        <p:spPr bwMode="auto">
          <a:xfrm>
            <a:off x="4249386" y="541468"/>
            <a:ext cx="4841102" cy="452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48" t="-2339" r="1091" b="-2492"/>
          <a:stretch/>
        </p:blipFill>
        <p:spPr bwMode="auto">
          <a:xfrm>
            <a:off x="4206240" y="512089"/>
            <a:ext cx="4841403" cy="458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2" r="1408" b="-344"/>
          <a:stretch/>
        </p:blipFill>
        <p:spPr bwMode="auto">
          <a:xfrm>
            <a:off x="4368526" y="580760"/>
            <a:ext cx="4650314" cy="440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-445" r="1585" b="-931"/>
          <a:stretch/>
        </p:blipFill>
        <p:spPr bwMode="auto">
          <a:xfrm>
            <a:off x="4406623" y="626622"/>
            <a:ext cx="4586445" cy="435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" r="921" b="4"/>
          <a:stretch/>
        </p:blipFill>
        <p:spPr bwMode="auto">
          <a:xfrm>
            <a:off x="4399845" y="631088"/>
            <a:ext cx="4628268" cy="430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2" descr="rete_giallo09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8397" y="628621"/>
            <a:ext cx="4696217" cy="434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320532" y="578059"/>
            <a:ext cx="4733379" cy="4400765"/>
          </a:xfrm>
          <a:prstGeom prst="rect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6186125" y="2767598"/>
            <a:ext cx="2650248" cy="3440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it-IT" sz="1600" dirty="0" smtClean="0"/>
              <a:t>Diga di Monte </a:t>
            </a:r>
            <a:r>
              <a:rPr lang="it-IT" sz="1600" dirty="0" err="1" smtClean="0"/>
              <a:t>Cotugno</a:t>
            </a:r>
            <a:endParaRPr lang="it-IT" sz="1600" dirty="0"/>
          </a:p>
        </p:txBody>
      </p:sp>
      <p:pic>
        <p:nvPicPr>
          <p:cNvPr id="30" name="Immagine 9" descr="stemma.gif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17" y="4468795"/>
            <a:ext cx="5762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10" descr="Untitled-2 copy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74" y="4540232"/>
            <a:ext cx="7286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magine 11" descr="images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0103" y="4475145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6265" y="46649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err="1" smtClean="0"/>
              <a:t>Lucania</a:t>
            </a:r>
            <a:r>
              <a:rPr lang="en-GB" dirty="0" smtClean="0"/>
              <a:t> region is a geographical area that includes Basilicata, Southern Campania and </a:t>
            </a:r>
            <a:r>
              <a:rPr lang="en-GB" dirty="0"/>
              <a:t>North </a:t>
            </a:r>
            <a:r>
              <a:rPr lang="en-GB" dirty="0" smtClean="0"/>
              <a:t>Calabria 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200 small and very small communities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1,000,000 inhabitants</a:t>
            </a:r>
          </a:p>
          <a:p>
            <a:endParaRPr lang="en-GB" sz="900" dirty="0" smtClean="0"/>
          </a:p>
          <a:p>
            <a:r>
              <a:rPr lang="en-GB" dirty="0" smtClean="0"/>
              <a:t>Community </a:t>
            </a:r>
            <a:r>
              <a:rPr lang="en-GB" dirty="0"/>
              <a:t>resilience </a:t>
            </a:r>
            <a:r>
              <a:rPr lang="en-GB" dirty="0" smtClean="0"/>
              <a:t>has allowed </a:t>
            </a:r>
            <a:r>
              <a:rPr lang="en-GB" dirty="0"/>
              <a:t>creating critical mass and social cohesion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Sense </a:t>
            </a:r>
            <a:r>
              <a:rPr lang="en-GB" dirty="0"/>
              <a:t>of solidarity  (Volunteering and human capital)  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Community</a:t>
            </a:r>
            <a:r>
              <a:rPr lang="en-GB" dirty="0"/>
              <a:t>  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Local institutions</a:t>
            </a:r>
          </a:p>
          <a:p>
            <a:endParaRPr lang="en-GB" sz="900" dirty="0" smtClean="0"/>
          </a:p>
          <a:p>
            <a:r>
              <a:rPr lang="en-GB" dirty="0" err="1" smtClean="0"/>
              <a:t>Viggiano</a:t>
            </a:r>
            <a:r>
              <a:rPr lang="en-GB" dirty="0" smtClean="0"/>
              <a:t> is part of the UNISDR Making Cities Resilient Campaign since 2012</a:t>
            </a:r>
            <a:endParaRPr lang="en-GB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0" y="535493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 err="1" smtClean="0"/>
              <a:t>Gruppo</a:t>
            </a:r>
            <a:r>
              <a:rPr lang="en-GB" dirty="0" smtClean="0"/>
              <a:t> </a:t>
            </a:r>
            <a:r>
              <a:rPr lang="en-GB" dirty="0" err="1"/>
              <a:t>Lucano</a:t>
            </a:r>
            <a:r>
              <a:rPr lang="en-GB" dirty="0"/>
              <a:t> experiences in </a:t>
            </a:r>
            <a:r>
              <a:rPr lang="en-GB" dirty="0" err="1"/>
              <a:t>Viggiano</a:t>
            </a:r>
            <a:r>
              <a:rPr lang="en-GB" dirty="0"/>
              <a:t>/Val </a:t>
            </a:r>
            <a:r>
              <a:rPr lang="en-GB" dirty="0" err="1" smtClean="0"/>
              <a:t>d’Agri</a:t>
            </a:r>
            <a:r>
              <a:rPr lang="en-GB" dirty="0" smtClean="0"/>
              <a:t> are an example </a:t>
            </a:r>
            <a:r>
              <a:rPr lang="en-GB" dirty="0"/>
              <a:t>of </a:t>
            </a:r>
            <a:r>
              <a:rPr lang="en-GB" b="1" dirty="0"/>
              <a:t>community resilience </a:t>
            </a:r>
            <a:r>
              <a:rPr lang="en-GB" dirty="0"/>
              <a:t>and </a:t>
            </a:r>
            <a:r>
              <a:rPr lang="en-GB" b="1" dirty="0"/>
              <a:t>organisational </a:t>
            </a:r>
            <a:r>
              <a:rPr lang="en-GB" b="1" dirty="0" smtClean="0"/>
              <a:t>capability</a:t>
            </a:r>
            <a:r>
              <a:rPr lang="en-GB" dirty="0" smtClean="0"/>
              <a:t>: </a:t>
            </a:r>
            <a:r>
              <a:rPr lang="en-GB" b="1" dirty="0" smtClean="0"/>
              <a:t>civil protection + scientific division + communication and education</a:t>
            </a:r>
            <a:endParaRPr lang="en-GB" b="1" dirty="0" smtClean="0">
              <a:sym typeface="Wingdings" charset="2"/>
            </a:endParaRPr>
          </a:p>
          <a:p>
            <a:pPr lvl="0"/>
            <a:r>
              <a:rPr lang="en-GB" dirty="0" smtClean="0">
                <a:sym typeface="Wingdings" charset="2"/>
              </a:rPr>
              <a:t>Their </a:t>
            </a:r>
            <a:r>
              <a:rPr lang="en-GB" dirty="0" smtClean="0"/>
              <a:t>need is </a:t>
            </a:r>
            <a:r>
              <a:rPr lang="en-GB" dirty="0"/>
              <a:t>to </a:t>
            </a:r>
            <a:r>
              <a:rPr lang="en-GB" b="1" dirty="0"/>
              <a:t>activate specific studies to sensitize decision-makers</a:t>
            </a:r>
            <a:r>
              <a:rPr lang="en-GB" dirty="0"/>
              <a:t>, so to have access to </a:t>
            </a:r>
            <a:r>
              <a:rPr lang="en-GB" b="1" dirty="0"/>
              <a:t>technical and financial resources to program long-term action </a:t>
            </a:r>
            <a:r>
              <a:rPr lang="en-GB" dirty="0"/>
              <a:t>for territorial governance and </a:t>
            </a:r>
            <a:r>
              <a:rPr lang="en-GB" dirty="0" smtClean="0"/>
              <a:t>resilience-based </a:t>
            </a:r>
            <a:r>
              <a:rPr lang="en-GB" dirty="0"/>
              <a:t>planning.</a:t>
            </a:r>
            <a:endParaRPr lang="it-IT" dirty="0"/>
          </a:p>
          <a:p>
            <a:endParaRPr lang="it-IT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0" y="-1953"/>
            <a:ext cx="906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Community resilience in Val </a:t>
            </a:r>
            <a:r>
              <a:rPr lang="en-GB" b="1" dirty="0" err="1" smtClean="0"/>
              <a:t>D’Agri</a:t>
            </a:r>
            <a:r>
              <a:rPr lang="en-GB" b="1" dirty="0" smtClean="0"/>
              <a:t>: </a:t>
            </a:r>
            <a:r>
              <a:rPr lang="en-GB" b="1" dirty="0" err="1" smtClean="0"/>
              <a:t>Gruppo</a:t>
            </a:r>
            <a:r>
              <a:rPr lang="en-GB" b="1" dirty="0" smtClean="0"/>
              <a:t> </a:t>
            </a:r>
            <a:r>
              <a:rPr lang="en-GB" b="1" dirty="0" err="1" smtClean="0"/>
              <a:t>Lucano</a:t>
            </a:r>
            <a:r>
              <a:rPr lang="en-GB" b="1" dirty="0" smtClean="0"/>
              <a:t> and Robert Mallet Foundation</a:t>
            </a:r>
            <a:endParaRPr lang="en-GB" b="1" dirty="0"/>
          </a:p>
        </p:txBody>
      </p:sp>
      <p:sp>
        <p:nvSpPr>
          <p:cNvPr id="3" name="Rettangolo 2"/>
          <p:cNvSpPr/>
          <p:nvPr/>
        </p:nvSpPr>
        <p:spPr>
          <a:xfrm>
            <a:off x="4249386" y="4972975"/>
            <a:ext cx="40755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err="1" smtClean="0"/>
              <a:t>Gruppo</a:t>
            </a:r>
            <a:r>
              <a:rPr lang="en-GB" sz="1600" dirty="0" smtClean="0"/>
              <a:t> </a:t>
            </a:r>
            <a:r>
              <a:rPr lang="en-GB" sz="1600" dirty="0" err="1" smtClean="0"/>
              <a:t>Lucano</a:t>
            </a:r>
            <a:r>
              <a:rPr lang="en-GB" sz="1600" dirty="0" smtClean="0"/>
              <a:t> network expansion since 1993.</a:t>
            </a:r>
            <a:endParaRPr lang="it-IT" sz="1600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229" y="16167"/>
            <a:ext cx="1313771" cy="40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81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ttore 1 17"/>
          <p:cNvCxnSpPr/>
          <p:nvPr/>
        </p:nvCxnSpPr>
        <p:spPr>
          <a:xfrm rot="5400000">
            <a:off x="3491454" y="3437976"/>
            <a:ext cx="6876000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 descr="logo_DPC.bmp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1744" y="215634"/>
            <a:ext cx="1590688" cy="15906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5776" y="383911"/>
            <a:ext cx="1204932" cy="11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4" t="1415" r="725" b="1415"/>
          <a:stretch>
            <a:fillRect/>
          </a:stretch>
        </p:blipFill>
        <p:spPr bwMode="auto">
          <a:xfrm>
            <a:off x="7020000" y="5487060"/>
            <a:ext cx="2016000" cy="1326316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23" name="Connettore 1 22"/>
          <p:cNvCxnSpPr/>
          <p:nvPr/>
        </p:nvCxnSpPr>
        <p:spPr>
          <a:xfrm>
            <a:off x="0" y="6693368"/>
            <a:ext cx="6912000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32" b="2687"/>
          <a:stretch>
            <a:fillRect/>
          </a:stretch>
        </p:blipFill>
        <p:spPr bwMode="auto">
          <a:xfrm>
            <a:off x="7020272" y="44624"/>
            <a:ext cx="2016000" cy="1396542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38" b="4521"/>
          <a:stretch>
            <a:fillRect/>
          </a:stretch>
        </p:blipFill>
        <p:spPr bwMode="auto">
          <a:xfrm>
            <a:off x="7020272" y="1484784"/>
            <a:ext cx="2016000" cy="136870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7" t="4691" r="2936" b="6710"/>
          <a:stretch>
            <a:fillRect/>
          </a:stretch>
        </p:blipFill>
        <p:spPr bwMode="auto">
          <a:xfrm>
            <a:off x="7020272" y="2916000"/>
            <a:ext cx="2016224" cy="1359923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9" t="4109" r="1393" b="18844"/>
          <a:stretch>
            <a:fillRect/>
          </a:stretch>
        </p:blipFill>
        <p:spPr bwMode="auto">
          <a:xfrm>
            <a:off x="7020000" y="4356000"/>
            <a:ext cx="2016000" cy="108012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210854" y="1785346"/>
            <a:ext cx="642942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PLINIVS Study Centre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for </a:t>
            </a:r>
            <a:r>
              <a:rPr kumimoji="0" lang="en-GB" sz="2000" b="1" i="0" u="none" strike="noStrike" cap="none" normalizeH="0" baseline="0" dirty="0" err="1" smtClean="0">
                <a:ln>
                  <a:noFill/>
                </a:ln>
                <a:solidFill>
                  <a:srgbClr val="365F9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Hydrogeological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, Volcanic and Seismic Engineering</a:t>
            </a:r>
            <a:endParaRPr kumimoji="0" lang="it-I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1" i="0" u="none" strike="noStrike" cap="none" normalizeH="0" baseline="0" dirty="0" smtClean="0">
              <a:ln>
                <a:noFill/>
              </a:ln>
              <a:solidFill>
                <a:srgbClr val="365F9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National Competence Centre for Italian Civil Protection Department</a:t>
            </a:r>
            <a:endParaRPr kumimoji="0" lang="it-IT" sz="16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Interdepartmental Centre of Research</a:t>
            </a:r>
            <a:endParaRPr kumimoji="0" lang="it-IT" sz="16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Laboratory of Urban and Territorial Planning</a:t>
            </a:r>
            <a:endParaRPr kumimoji="0" lang="it-IT" sz="16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Raffaele</a:t>
            </a:r>
            <a:r>
              <a:rPr kumimoji="0" lang="en-GB" sz="1600" b="1" i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600" b="1" i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d’Ambrosio</a:t>
            </a:r>
            <a:r>
              <a:rPr kumimoji="0" lang="en-GB" sz="1600" b="1" i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(LUPT)</a:t>
            </a:r>
            <a:endParaRPr kumimoji="0" lang="it-IT" sz="16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1" i="0" u="none" strike="noStrike" cap="none" normalizeH="0" baseline="0" dirty="0" smtClean="0">
              <a:ln>
                <a:noFill/>
              </a:ln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University of Naples Federico II, ITALY</a:t>
            </a:r>
            <a:endParaRPr kumimoji="0" lang="it-IT" sz="1600" b="1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8" y="178628"/>
            <a:ext cx="2652538" cy="1627694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>
          <a:xfrm>
            <a:off x="5277312" y="3781094"/>
            <a:ext cx="156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365F91"/>
                </a:solidFill>
                <a:ea typeface="Calibri" pitchFamily="34" charset="0"/>
                <a:cs typeface="Times New Roman" pitchFamily="18" charset="0"/>
              </a:rPr>
              <a:t>www.plinivs.it</a:t>
            </a:r>
            <a:endParaRPr lang="it-IT" dirty="0"/>
          </a:p>
        </p:txBody>
      </p:sp>
      <p:sp>
        <p:nvSpPr>
          <p:cNvPr id="33" name="Rettangolo 32"/>
          <p:cNvSpPr/>
          <p:nvPr/>
        </p:nvSpPr>
        <p:spPr>
          <a:xfrm>
            <a:off x="205579" y="4707191"/>
            <a:ext cx="66330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capabilities offered by </a:t>
            </a:r>
            <a:r>
              <a:rPr lang="en-GB" b="1" dirty="0"/>
              <a:t>models and tool developed by PLINIVS </a:t>
            </a:r>
            <a:r>
              <a:rPr lang="en-GB" dirty="0"/>
              <a:t>within national/EU projects and consultancy activities as </a:t>
            </a:r>
            <a:r>
              <a:rPr lang="en-GB" dirty="0" err="1"/>
              <a:t>Center</a:t>
            </a:r>
            <a:r>
              <a:rPr lang="en-GB" dirty="0"/>
              <a:t> of Competence of Italian Department of Civil Protection show the importance of </a:t>
            </a:r>
            <a:r>
              <a:rPr lang="en-GB" b="1" dirty="0" smtClean="0"/>
              <a:t>impact </a:t>
            </a:r>
            <a:r>
              <a:rPr lang="en-GB" b="1" dirty="0"/>
              <a:t>scenarios</a:t>
            </a:r>
            <a:r>
              <a:rPr lang="en-GB" dirty="0"/>
              <a:t> (including </a:t>
            </a:r>
            <a:r>
              <a:rPr lang="en-GB" b="1" dirty="0"/>
              <a:t>cascading effects</a:t>
            </a:r>
            <a:r>
              <a:rPr lang="en-GB" dirty="0"/>
              <a:t>), customized upon the key criticalities at local level (including </a:t>
            </a:r>
            <a:r>
              <a:rPr lang="en-GB" b="1" dirty="0"/>
              <a:t>specific vulnerability analyses</a:t>
            </a:r>
            <a:r>
              <a:rPr lang="en-GB" dirty="0"/>
              <a:t> and </a:t>
            </a:r>
            <a:r>
              <a:rPr lang="en-GB" b="1" dirty="0"/>
              <a:t>socio-economic aspects</a:t>
            </a:r>
            <a:r>
              <a:rPr lang="en-GB" dirty="0"/>
              <a:t>) </a:t>
            </a:r>
            <a:endParaRPr lang="it-IT" dirty="0"/>
          </a:p>
        </p:txBody>
      </p:sp>
      <p:cxnSp>
        <p:nvCxnSpPr>
          <p:cNvPr id="34" name="Connettore 1 33"/>
          <p:cNvCxnSpPr/>
          <p:nvPr/>
        </p:nvCxnSpPr>
        <p:spPr>
          <a:xfrm>
            <a:off x="0" y="4484184"/>
            <a:ext cx="6912000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229" y="16167"/>
            <a:ext cx="1313771" cy="4040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918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magine 62"/>
          <p:cNvPicPr>
            <a:picLocks noChangeAspect="1"/>
          </p:cNvPicPr>
          <p:nvPr/>
        </p:nvPicPr>
        <p:blipFill rotWithShape="1">
          <a:blip r:embed="rId2"/>
          <a:srcRect l="50628"/>
          <a:stretch/>
        </p:blipFill>
        <p:spPr>
          <a:xfrm>
            <a:off x="7566794" y="5248952"/>
            <a:ext cx="1558334" cy="1527726"/>
          </a:xfrm>
          <a:prstGeom prst="rect">
            <a:avLst/>
          </a:prstGeom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0843" y="58327"/>
            <a:ext cx="2787235" cy="178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CasellaDiTesto 31"/>
          <p:cNvSpPr txBox="1"/>
          <p:nvPr/>
        </p:nvSpPr>
        <p:spPr>
          <a:xfrm>
            <a:off x="0" y="0"/>
            <a:ext cx="881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PLINIVS tools – volcanic impact simulation (Vesuvius case)</a:t>
            </a: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74612" y="515900"/>
            <a:ext cx="931863" cy="36933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it-IT" b="1">
                <a:solidFill>
                  <a:srgbClr val="FFFF66"/>
                </a:solidFill>
                <a:latin typeface="Calibri" pitchFamily="34" charset="0"/>
              </a:rPr>
              <a:t>EQ</a:t>
            </a:r>
          </a:p>
        </p:txBody>
      </p:sp>
      <p:sp>
        <p:nvSpPr>
          <p:cNvPr id="34" name="Text Box 68"/>
          <p:cNvSpPr txBox="1">
            <a:spLocks noChangeArrowheads="1"/>
          </p:cNvSpPr>
          <p:nvPr/>
        </p:nvSpPr>
        <p:spPr bwMode="auto">
          <a:xfrm>
            <a:off x="74611" y="514313"/>
            <a:ext cx="962491" cy="36933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Tx/>
              <a:buChar char="•"/>
            </a:pPr>
            <a:r>
              <a:rPr lang="it-IT" b="1">
                <a:solidFill>
                  <a:srgbClr val="FFFF66"/>
                </a:solidFill>
                <a:latin typeface="Calibri" pitchFamily="34" charset="0"/>
              </a:rPr>
              <a:t>AF</a:t>
            </a:r>
          </a:p>
        </p:txBody>
      </p:sp>
      <p:sp>
        <p:nvSpPr>
          <p:cNvPr id="35" name="Text Box 72"/>
          <p:cNvSpPr txBox="1">
            <a:spLocks noChangeArrowheads="1"/>
          </p:cNvSpPr>
          <p:nvPr/>
        </p:nvSpPr>
        <p:spPr bwMode="auto">
          <a:xfrm>
            <a:off x="38100" y="488913"/>
            <a:ext cx="1017843" cy="40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Tx/>
              <a:buChar char="•"/>
            </a:pPr>
            <a:r>
              <a:rPr lang="it-IT" sz="2000" b="1">
                <a:solidFill>
                  <a:srgbClr val="FFFF66"/>
                </a:solidFill>
                <a:latin typeface="Calibri" pitchFamily="34" charset="0"/>
              </a:rPr>
              <a:t>AF+EQ</a:t>
            </a:r>
          </a:p>
        </p:txBody>
      </p:sp>
      <p:sp>
        <p:nvSpPr>
          <p:cNvPr id="36" name="Text Box 82"/>
          <p:cNvSpPr txBox="1">
            <a:spLocks noChangeArrowheads="1"/>
          </p:cNvSpPr>
          <p:nvPr/>
        </p:nvSpPr>
        <p:spPr bwMode="auto">
          <a:xfrm>
            <a:off x="38100" y="487780"/>
            <a:ext cx="1017843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Tx/>
              <a:buChar char="•"/>
            </a:pPr>
            <a:r>
              <a:rPr lang="it-IT" sz="2000" b="1" dirty="0">
                <a:solidFill>
                  <a:srgbClr val="FFFF66"/>
                </a:solidFill>
                <a:latin typeface="Calibri" pitchFamily="34" charset="0"/>
              </a:rPr>
              <a:t>AF+PF</a:t>
            </a:r>
          </a:p>
        </p:txBody>
      </p:sp>
      <p:grpSp>
        <p:nvGrpSpPr>
          <p:cNvPr id="37" name="Group 150"/>
          <p:cNvGrpSpPr>
            <a:grpSpLocks/>
          </p:cNvGrpSpPr>
          <p:nvPr/>
        </p:nvGrpSpPr>
        <p:grpSpPr bwMode="auto">
          <a:xfrm>
            <a:off x="38100" y="2377781"/>
            <a:ext cx="6312743" cy="3979558"/>
            <a:chOff x="1233" y="2719"/>
            <a:chExt cx="9409" cy="5280"/>
          </a:xfrm>
        </p:grpSpPr>
        <p:pic>
          <p:nvPicPr>
            <p:cNvPr id="38" name="Picture 151" descr="legendasismic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33" y="2719"/>
              <a:ext cx="2184" cy="52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39" name="Picture 152" descr="1_even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24"/>
              <a:ext cx="7234" cy="527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</p:grpSp>
      <p:pic>
        <p:nvPicPr>
          <p:cNvPr id="40" name="Picture 28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78"/>
          <a:stretch>
            <a:fillRect/>
          </a:stretch>
        </p:blipFill>
        <p:spPr bwMode="auto">
          <a:xfrm>
            <a:off x="41275" y="978873"/>
            <a:ext cx="6440487" cy="12922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grpSp>
        <p:nvGrpSpPr>
          <p:cNvPr id="41" name="Group 281"/>
          <p:cNvGrpSpPr>
            <a:grpSpLocks/>
          </p:cNvGrpSpPr>
          <p:nvPr/>
        </p:nvGrpSpPr>
        <p:grpSpPr bwMode="auto">
          <a:xfrm>
            <a:off x="42862" y="2387306"/>
            <a:ext cx="6331115" cy="3988037"/>
            <a:chOff x="1233" y="8878"/>
            <a:chExt cx="9420" cy="5295"/>
          </a:xfrm>
        </p:grpSpPr>
        <p:pic>
          <p:nvPicPr>
            <p:cNvPr id="42" name="Picture 282" descr="legendasismic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33" y="8878"/>
              <a:ext cx="2184" cy="52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43" name="Picture 283" descr="2_event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8897"/>
              <a:ext cx="7245" cy="52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</p:grpSp>
      <p:pic>
        <p:nvPicPr>
          <p:cNvPr id="44" name="Picture 33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705"/>
          <a:stretch>
            <a:fillRect/>
          </a:stretch>
        </p:blipFill>
        <p:spPr bwMode="auto">
          <a:xfrm>
            <a:off x="41275" y="1947248"/>
            <a:ext cx="6440487" cy="3190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grpSp>
        <p:nvGrpSpPr>
          <p:cNvPr id="45" name="Group 334"/>
          <p:cNvGrpSpPr>
            <a:grpSpLocks/>
          </p:cNvGrpSpPr>
          <p:nvPr/>
        </p:nvGrpSpPr>
        <p:grpSpPr bwMode="auto">
          <a:xfrm>
            <a:off x="22225" y="2385720"/>
            <a:ext cx="6341007" cy="3992276"/>
            <a:chOff x="1308" y="1409"/>
            <a:chExt cx="9418" cy="5281"/>
          </a:xfrm>
        </p:grpSpPr>
        <p:pic>
          <p:nvPicPr>
            <p:cNvPr id="46" name="Picture 335" descr="legendasismic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08" y="1414"/>
              <a:ext cx="2184" cy="52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47" name="Picture 336" descr="3_event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" y="1409"/>
              <a:ext cx="7243" cy="526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</p:grpSp>
      <p:pic>
        <p:nvPicPr>
          <p:cNvPr id="48" name="Picture 38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24"/>
          <a:stretch>
            <a:fillRect/>
          </a:stretch>
        </p:blipFill>
        <p:spPr bwMode="auto">
          <a:xfrm>
            <a:off x="41275" y="1947248"/>
            <a:ext cx="6440487" cy="3317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grpSp>
        <p:nvGrpSpPr>
          <p:cNvPr id="49" name="Group 387"/>
          <p:cNvGrpSpPr>
            <a:grpSpLocks/>
          </p:cNvGrpSpPr>
          <p:nvPr/>
        </p:nvGrpSpPr>
        <p:grpSpPr bwMode="auto">
          <a:xfrm>
            <a:off x="19051" y="2368257"/>
            <a:ext cx="6350900" cy="4012062"/>
            <a:chOff x="1278" y="8045"/>
            <a:chExt cx="9435" cy="5277"/>
          </a:xfrm>
        </p:grpSpPr>
        <p:pic>
          <p:nvPicPr>
            <p:cNvPr id="50" name="Picture 388" descr="legendasismic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78" y="8045"/>
              <a:ext cx="2184" cy="52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51" name="Picture 389" descr="5_event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8" y="8069"/>
              <a:ext cx="7275" cy="525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</p:grpSp>
      <p:pic>
        <p:nvPicPr>
          <p:cNvPr id="52" name="Picture 439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705"/>
          <a:stretch>
            <a:fillRect/>
          </a:stretch>
        </p:blipFill>
        <p:spPr bwMode="auto">
          <a:xfrm>
            <a:off x="41275" y="1972648"/>
            <a:ext cx="6440487" cy="3190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53" name="Picture 440" descr="ash_50_percent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812" y="2369844"/>
            <a:ext cx="6521897" cy="42395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4" name="Picture 490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705"/>
          <a:stretch>
            <a:fillRect/>
          </a:stretch>
        </p:blipFill>
        <p:spPr bwMode="auto">
          <a:xfrm>
            <a:off x="41275" y="1947248"/>
            <a:ext cx="6440487" cy="3190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55" name="Picture 491" descr="ash_75_percento+eq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2368257"/>
            <a:ext cx="6526136" cy="42367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6" name="Picture 541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705"/>
          <a:stretch>
            <a:fillRect/>
          </a:stretch>
        </p:blipFill>
        <p:spPr bwMode="auto">
          <a:xfrm>
            <a:off x="41275" y="1947248"/>
            <a:ext cx="6440487" cy="3190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57" name="Picture 542" descr="ash_100_percento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79369"/>
            <a:ext cx="6533201" cy="42282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8" name="Picture 543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588"/>
          <a:stretch>
            <a:fillRect/>
          </a:stretch>
        </p:blipFill>
        <p:spPr bwMode="auto">
          <a:xfrm>
            <a:off x="41275" y="1947248"/>
            <a:ext cx="6440487" cy="3063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59" name="Picture 544" descr="end_of_pyro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" y="2363494"/>
            <a:ext cx="6534615" cy="42311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0" name="Picture 545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352"/>
          <a:stretch>
            <a:fillRect/>
          </a:stretch>
        </p:blipFill>
        <p:spPr bwMode="auto">
          <a:xfrm>
            <a:off x="41275" y="1953598"/>
            <a:ext cx="6440487" cy="3349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71" name="Immagine 70"/>
          <p:cNvPicPr>
            <a:picLocks noChangeAspect="1"/>
          </p:cNvPicPr>
          <p:nvPr/>
        </p:nvPicPr>
        <p:blipFill rotWithShape="1">
          <a:blip r:embed="rId2"/>
          <a:srcRect r="49372"/>
          <a:stretch/>
        </p:blipFill>
        <p:spPr>
          <a:xfrm>
            <a:off x="6571577" y="4316374"/>
            <a:ext cx="1598005" cy="1527726"/>
          </a:xfrm>
          <a:prstGeom prst="rect">
            <a:avLst/>
          </a:prstGeom>
        </p:spPr>
      </p:pic>
      <p:pic>
        <p:nvPicPr>
          <p:cNvPr id="61" name="Immagine 60"/>
          <p:cNvPicPr>
            <a:picLocks noChangeAspect="1"/>
          </p:cNvPicPr>
          <p:nvPr/>
        </p:nvPicPr>
        <p:blipFill rotWithShape="1">
          <a:blip r:embed="rId21"/>
          <a:srcRect l="51400"/>
          <a:stretch/>
        </p:blipFill>
        <p:spPr>
          <a:xfrm>
            <a:off x="7566794" y="2818748"/>
            <a:ext cx="1533972" cy="1479534"/>
          </a:xfrm>
          <a:prstGeom prst="rect">
            <a:avLst/>
          </a:prstGeom>
        </p:spPr>
      </p:pic>
      <p:pic>
        <p:nvPicPr>
          <p:cNvPr id="70" name="Immagine 69"/>
          <p:cNvPicPr>
            <a:picLocks noChangeAspect="1"/>
          </p:cNvPicPr>
          <p:nvPr/>
        </p:nvPicPr>
        <p:blipFill rotWithShape="1">
          <a:blip r:embed="rId21"/>
          <a:srcRect r="49372"/>
          <a:stretch/>
        </p:blipFill>
        <p:spPr>
          <a:xfrm>
            <a:off x="6553585" y="1886519"/>
            <a:ext cx="1598004" cy="147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2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5" grpId="1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2" r="1884" b="50836"/>
          <a:stretch/>
        </p:blipFill>
        <p:spPr>
          <a:xfrm>
            <a:off x="126046" y="369331"/>
            <a:ext cx="8928332" cy="385811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5530" y="3459493"/>
            <a:ext cx="4473804" cy="31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0" y="0"/>
            <a:ext cx="881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PLINIVS tools – volcanic impact simulation (Vesuvius case)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916557" y="4720327"/>
            <a:ext cx="390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Seismic impact on escape routes and node links (unrest phase).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1659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110" y="3635692"/>
            <a:ext cx="3659260" cy="3189796"/>
          </a:xfrm>
          <a:prstGeom prst="rect">
            <a:avLst/>
          </a:prstGeom>
          <a:ln w="1905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110" y="374226"/>
            <a:ext cx="3672078" cy="3177532"/>
          </a:xfrm>
          <a:prstGeom prst="rect">
            <a:avLst/>
          </a:prstGeom>
          <a:ln w="1905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5" y="1848769"/>
            <a:ext cx="3617313" cy="3573846"/>
          </a:xfrm>
          <a:prstGeom prst="rect">
            <a:avLst/>
          </a:prstGeom>
          <a:ln w="1905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7609569" y="11006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accessibility</a:t>
            </a:r>
            <a:endParaRPr lang="it-IT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770" y="711538"/>
            <a:ext cx="1498898" cy="201134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3952" y="4393903"/>
            <a:ext cx="1618874" cy="1863835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646770" y="3611646"/>
            <a:ext cx="149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buildings</a:t>
            </a:r>
            <a:r>
              <a:rPr lang="it-IT" b="1" dirty="0" smtClean="0"/>
              <a:t> </a:t>
            </a:r>
            <a:r>
              <a:rPr lang="it-IT" b="1" dirty="0" err="1" smtClean="0"/>
              <a:t>improvement</a:t>
            </a:r>
            <a:endParaRPr lang="it-IT" b="1" dirty="0"/>
          </a:p>
        </p:txBody>
      </p:sp>
      <p:sp>
        <p:nvSpPr>
          <p:cNvPr id="15" name="Freccia destra 14"/>
          <p:cNvSpPr/>
          <p:nvPr/>
        </p:nvSpPr>
        <p:spPr>
          <a:xfrm rot="18900000">
            <a:off x="3514021" y="1846237"/>
            <a:ext cx="646176" cy="61552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destra 15"/>
          <p:cNvSpPr/>
          <p:nvPr/>
        </p:nvSpPr>
        <p:spPr>
          <a:xfrm rot="2700000">
            <a:off x="3514021" y="4826173"/>
            <a:ext cx="646176" cy="61552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0" y="611780"/>
            <a:ext cx="3699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b="1" dirty="0" smtClean="0"/>
              <a:t>Resilient urban planning in </a:t>
            </a:r>
            <a:r>
              <a:rPr lang="en-GB" b="1" dirty="0" err="1" smtClean="0"/>
              <a:t>Ercolano</a:t>
            </a:r>
            <a:r>
              <a:rPr lang="en-GB" b="1" dirty="0" smtClean="0"/>
              <a:t> based on vulnerability and impact scenario analyses.</a:t>
            </a:r>
            <a:endParaRPr lang="en-GB" b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0" y="0"/>
            <a:ext cx="881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PLINIVS tools – simulation-based </a:t>
            </a:r>
            <a:r>
              <a:rPr lang="en-GB" b="1" smtClean="0">
                <a:latin typeface="Calibri" charset="0"/>
                <a:ea typeface="Calibri" charset="0"/>
                <a:cs typeface="Calibri" charset="0"/>
              </a:rPr>
              <a:t>resilient land-use planning </a:t>
            </a: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(Vesuvius case)</a:t>
            </a:r>
          </a:p>
        </p:txBody>
      </p:sp>
    </p:spTree>
    <p:extLst>
      <p:ext uri="{BB962C8B-B14F-4D97-AF65-F5344CB8AC3E}">
        <p14:creationId xmlns:p14="http://schemas.microsoft.com/office/powerpoint/2010/main" val="86416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9001"/>
            <a:ext cx="9144000" cy="493877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5827777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b="1" dirty="0" smtClean="0"/>
              <a:t>Cost-benefit and </a:t>
            </a:r>
            <a:r>
              <a:rPr lang="en-GB" b="1" dirty="0" err="1" smtClean="0"/>
              <a:t>multicriteria</a:t>
            </a:r>
            <a:r>
              <a:rPr lang="en-GB" b="1" dirty="0" smtClean="0"/>
              <a:t> assessment of alternative resilience options</a:t>
            </a:r>
            <a:endParaRPr lang="en-GB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0" y="0"/>
            <a:ext cx="881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PLINIVS tools – simulation-based </a:t>
            </a:r>
            <a:r>
              <a:rPr lang="en-GB" b="1" smtClean="0">
                <a:latin typeface="Calibri" charset="0"/>
                <a:ea typeface="Calibri" charset="0"/>
                <a:cs typeface="Calibri" charset="0"/>
              </a:rPr>
              <a:t>resilient land-use planning </a:t>
            </a:r>
            <a:r>
              <a:rPr lang="en-GB" b="1" dirty="0" smtClean="0">
                <a:latin typeface="Calibri" charset="0"/>
                <a:ea typeface="Calibri" charset="0"/>
                <a:cs typeface="Calibri" charset="0"/>
              </a:rPr>
              <a:t>(Vesuvius case)</a:t>
            </a:r>
          </a:p>
        </p:txBody>
      </p:sp>
    </p:spTree>
    <p:extLst>
      <p:ext uri="{BB962C8B-B14F-4D97-AF65-F5344CB8AC3E}">
        <p14:creationId xmlns:p14="http://schemas.microsoft.com/office/powerpoint/2010/main" val="154532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5429</TotalTime>
  <Words>1491</Words>
  <Application>Microsoft Macintosh PowerPoint</Application>
  <PresentationFormat>Presentazione su schermo (4:3)</PresentationFormat>
  <Paragraphs>190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Istituto Nazionale di Geofisica e Vulcanologia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Graziano Ferrari</dc:creator>
  <cp:lastModifiedBy>Giulio Zuccaro</cp:lastModifiedBy>
  <cp:revision>96</cp:revision>
  <dcterms:created xsi:type="dcterms:W3CDTF">2017-03-09T16:00:38Z</dcterms:created>
  <dcterms:modified xsi:type="dcterms:W3CDTF">2017-03-27T09:51:21Z</dcterms:modified>
</cp:coreProperties>
</file>